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347" r:id="rId2"/>
    <p:sldId id="413" r:id="rId3"/>
    <p:sldId id="414" r:id="rId4"/>
    <p:sldId id="415" r:id="rId5"/>
    <p:sldId id="416" r:id="rId6"/>
    <p:sldId id="417" r:id="rId7"/>
    <p:sldId id="418" r:id="rId8"/>
    <p:sldId id="466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7" r:id="rId17"/>
    <p:sldId id="461" r:id="rId18"/>
    <p:sldId id="429" r:id="rId19"/>
    <p:sldId id="462" r:id="rId20"/>
    <p:sldId id="463" r:id="rId21"/>
    <p:sldId id="464" r:id="rId22"/>
    <p:sldId id="465" r:id="rId23"/>
    <p:sldId id="467" r:id="rId24"/>
    <p:sldId id="468" r:id="rId25"/>
    <p:sldId id="469" r:id="rId26"/>
    <p:sldId id="470" r:id="rId27"/>
    <p:sldId id="472" r:id="rId28"/>
    <p:sldId id="473" r:id="rId29"/>
    <p:sldId id="474" r:id="rId30"/>
    <p:sldId id="441" r:id="rId31"/>
    <p:sldId id="475" r:id="rId32"/>
    <p:sldId id="476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77" r:id="rId52"/>
    <p:sldId id="479" r:id="rId53"/>
    <p:sldId id="478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8" r:id="rId62"/>
    <p:sldId id="489" r:id="rId63"/>
    <p:sldId id="490" r:id="rId64"/>
    <p:sldId id="487" r:id="rId65"/>
    <p:sldId id="491" r:id="rId66"/>
    <p:sldId id="492" r:id="rId67"/>
    <p:sldId id="493" r:id="rId68"/>
    <p:sldId id="494" r:id="rId69"/>
    <p:sldId id="495" r:id="rId70"/>
    <p:sldId id="497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347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9" Type="http://schemas.openxmlformats.org/officeDocument/2006/relationships/image" Target="../media/image1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5A107-2D25-4067-B6DA-41B9249413A2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C3FE5-D330-40D0-932F-794827907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74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C3FE5-D330-40D0-932F-794827907F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4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923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3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26443-B743-45AC-A807-AA68ADD455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5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C40C-28E7-46F3-88EA-98EE01123D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3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57200"/>
            <a:ext cx="2111375" cy="57578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4013" y="457200"/>
            <a:ext cx="6184900" cy="5757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2C0F7-2B2D-44F1-A3B1-A0D18E4174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70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4013" y="457200"/>
            <a:ext cx="8448675" cy="57578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F88E8-5CC2-4CF8-9E8A-3B534B9B11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5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32788" cy="9731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504950"/>
            <a:ext cx="4148138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E98A3-286A-4363-8767-38827845F0E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4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32788" cy="9731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4550" y="1504950"/>
            <a:ext cx="4148138" cy="2278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4550" y="3935413"/>
            <a:ext cx="4148138" cy="2279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38564-49FB-4747-B548-97E1CBEBEED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74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7CE7A-01D3-489E-95FA-03AA3901A16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B6FEF-53EC-4A22-AB9E-AA6B7C0FFE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0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4013" y="1504950"/>
            <a:ext cx="4148137" cy="4710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550" y="1504950"/>
            <a:ext cx="4148138" cy="4710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80EA8-5683-4654-AF87-E1F0F70FCD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B83DC-45A6-4941-833A-DBA9FA9CE9E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6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71506-6866-4BC7-8BCE-C9886B1B8D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9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B228F-AD79-43EE-A246-8E1E471966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5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864CE-79D9-4F8C-A00D-ED33CC5331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4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F3F0F-15D5-493E-9D81-6847D9DB619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0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B9D304-05F6-4502-A19D-FB55A4DC059F}" type="slidenum"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332788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504950"/>
            <a:ext cx="8448675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99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jpeg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jpeg"/><Relationship Id="rId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43.emf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2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47.bin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e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91.png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90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10" Type="http://schemas.openxmlformats.org/officeDocument/2006/relationships/hyperlink" Target="http://www.robots.ox.ac.uk/~vgg/research/vgoogle/index.html" TargetMode="External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110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koaba.com/" TargetMode="External"/><Relationship Id="rId4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841500"/>
            <a:ext cx="7620000" cy="19589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0" dirty="0" smtClean="0">
                <a:solidFill>
                  <a:srgbClr val="DDDDD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4000" b="0" dirty="0" smtClean="0">
                <a:solidFill>
                  <a:srgbClr val="DDDDD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计算机视觉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</a:t>
            </a:r>
            <a:r>
              <a:rPr lang="en-US" altLang="zh-CN" dirty="0" smtClean="0"/>
              <a:t>Computer  Vision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626100" y="4375150"/>
            <a:ext cx="3302000" cy="1225550"/>
          </a:xfrm>
        </p:spPr>
        <p:txBody>
          <a:bodyPr/>
          <a:lstStyle/>
          <a:p>
            <a:pPr eaLnBrk="1" hangingPunct="1"/>
            <a:r>
              <a:rPr lang="zh-CN" altLang="en-US" sz="2400" b="0" smtClean="0">
                <a:solidFill>
                  <a:schemeClr val="hlink"/>
                </a:solidFill>
                <a:latin typeface="宋体" panose="02010600030101010101" pitchFamily="2" charset="-122"/>
              </a:rPr>
              <a:t>钟 凡</a:t>
            </a:r>
            <a:endParaRPr lang="en-US" altLang="zh-CN" sz="2400" b="0" smtClean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000" b="0" smtClean="0">
                <a:solidFill>
                  <a:schemeClr val="hlink"/>
                </a:solidFill>
                <a:latin typeface="宋体" panose="02010600030101010101" pitchFamily="2" charset="-122"/>
              </a:rPr>
              <a:t>zhongfan@sdu.edu.cn</a:t>
            </a:r>
            <a:endParaRPr lang="zh-CN" altLang="en-US" sz="2000" smtClean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5148263" y="3489325"/>
            <a:ext cx="2419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3000" b="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 </a:t>
            </a:r>
            <a:r>
              <a:rPr lang="en-US" altLang="zh-CN" sz="3000" dirty="0" smtClean="0">
                <a:solidFill>
                  <a:srgbClr val="FFFFFF"/>
                </a:solidFill>
                <a:ea typeface="宋体" panose="02010600030101010101" pitchFamily="2" charset="-122"/>
              </a:rPr>
              <a:t>Matching 3</a:t>
            </a:r>
          </a:p>
        </p:txBody>
      </p:sp>
    </p:spTree>
    <p:extLst>
      <p:ext uri="{BB962C8B-B14F-4D97-AF65-F5344CB8AC3E}">
        <p14:creationId xmlns:p14="http://schemas.microsoft.com/office/powerpoint/2010/main" val="7891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/>
              <a:t>Transform Matrix</a:t>
            </a:r>
            <a:endParaRPr lang="zh-CN" altLang="en-US"/>
          </a:p>
        </p:txBody>
      </p:sp>
      <p:sp>
        <p:nvSpPr>
          <p:cNvPr id="107523" name="Text Box 4"/>
          <p:cNvSpPr txBox="1">
            <a:spLocks noChangeArrowheads="1"/>
          </p:cNvSpPr>
          <p:nvPr/>
        </p:nvSpPr>
        <p:spPr bwMode="auto">
          <a:xfrm>
            <a:off x="1501775" y="2181225"/>
            <a:ext cx="178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切变（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Shear):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3409950" y="1835150"/>
          <a:ext cx="30607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r:id="rId3" imgW="1981517" imgH="711517" progId="Equation.DSMT4">
                  <p:embed/>
                </p:oleObj>
              </mc:Choice>
              <mc:Fallback>
                <p:oleObj r:id="rId3" imgW="19815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1835150"/>
                        <a:ext cx="30607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525" name="Group 5"/>
          <p:cNvGrpSpPr>
            <a:grpSpLocks/>
          </p:cNvGrpSpPr>
          <p:nvPr/>
        </p:nvGrpSpPr>
        <p:grpSpPr bwMode="auto">
          <a:xfrm>
            <a:off x="2162175" y="4638675"/>
            <a:ext cx="4048125" cy="1447800"/>
            <a:chOff x="0" y="0"/>
            <a:chExt cx="2550" cy="912"/>
          </a:xfrm>
        </p:grpSpPr>
        <p:pic>
          <p:nvPicPr>
            <p:cNvPr id="10752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8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2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6"/>
              <a:ext cx="918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528" name="AutoShape 16"/>
            <p:cNvSpPr>
              <a:spLocks noChangeArrowheads="1"/>
            </p:cNvSpPr>
            <p:nvPr/>
          </p:nvSpPr>
          <p:spPr bwMode="auto">
            <a:xfrm>
              <a:off x="966" y="528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¨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buClrTx/>
                <a:buSzTx/>
                <a:buFont typeface="Wingdings" panose="05000000000000000000" pitchFamily="2" charset="2"/>
                <a:buNone/>
              </a:pPr>
              <a:endParaRPr lang="zh-CN" altLang="zh-CN" sz="3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29" name="Text Box 4"/>
          <p:cNvSpPr txBox="1">
            <a:spLocks noChangeArrowheads="1"/>
          </p:cNvSpPr>
          <p:nvPr/>
        </p:nvSpPr>
        <p:spPr bwMode="auto">
          <a:xfrm>
            <a:off x="1520825" y="3362325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切变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7530" name="Object 10"/>
          <p:cNvGraphicFramePr>
            <a:graphicFrameLocks noChangeAspect="1"/>
          </p:cNvGraphicFramePr>
          <p:nvPr/>
        </p:nvGraphicFramePr>
        <p:xfrm>
          <a:off x="3429000" y="3016250"/>
          <a:ext cx="30607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r:id="rId7" imgW="1981517" imgH="711517" progId="Equation.DSMT4">
                  <p:embed/>
                </p:oleObj>
              </mc:Choice>
              <mc:Fallback>
                <p:oleObj r:id="rId7" imgW="19815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016250"/>
                        <a:ext cx="30607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18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如果只有平移</a:t>
            </a:r>
            <a:r>
              <a:rPr lang="en-US" altLang="zh-CN" dirty="0" smtClean="0"/>
              <a:t>….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704850"/>
          </a:xfrm>
        </p:spPr>
        <p:txBody>
          <a:bodyPr/>
          <a:lstStyle/>
          <a:p>
            <a:r>
              <a:rPr lang="zh-CN" altLang="en-US" dirty="0" smtClean="0"/>
              <a:t>如何估计最优平移参数 </a:t>
            </a:r>
            <a:r>
              <a:rPr lang="en-US" altLang="zh-CN" dirty="0" smtClean="0"/>
              <a:t>(dx,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?</a:t>
            </a:r>
            <a:endParaRPr lang="zh-CN" alt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648076"/>
              </p:ext>
            </p:extLst>
          </p:nvPr>
        </p:nvGraphicFramePr>
        <p:xfrm>
          <a:off x="2133600" y="2438400"/>
          <a:ext cx="365759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r:id="rId3" imgW="1422717" imgH="711517" progId="Equation.DSMT4">
                  <p:embed/>
                </p:oleObj>
              </mc:Choice>
              <mc:Fallback>
                <p:oleObj r:id="rId3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38400"/>
                        <a:ext cx="3657599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4648747"/>
            <a:ext cx="5410200" cy="1940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20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仿射变换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890639"/>
              </p:ext>
            </p:extLst>
          </p:nvPr>
        </p:nvGraphicFramePr>
        <p:xfrm>
          <a:off x="2362200" y="2438400"/>
          <a:ext cx="3276600" cy="165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3" imgW="1409400" imgH="711000" progId="Equation.DSMT4">
                  <p:embed/>
                </p:oleObj>
              </mc:Choice>
              <mc:Fallback>
                <p:oleObj name="Equation" r:id="rId3" imgW="14094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3276600" cy="1654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4419600"/>
            <a:ext cx="5410200" cy="1940715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704850"/>
          </a:xfrm>
        </p:spPr>
        <p:txBody>
          <a:bodyPr/>
          <a:lstStyle/>
          <a:p>
            <a:r>
              <a:rPr lang="zh-CN" altLang="en-US" dirty="0" smtClean="0"/>
              <a:t>如何估计变换参数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a,b,c,d,e,f</a:t>
            </a:r>
            <a:r>
              <a:rPr lang="en-US" altLang="zh-CN" dirty="0" smtClean="0"/>
              <a:t>)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2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19811" name="内容占位符 2"/>
          <p:cNvSpPr>
            <a:spLocks noGrp="1"/>
          </p:cNvSpPr>
          <p:nvPr>
            <p:ph idx="4294967295"/>
          </p:nvPr>
        </p:nvSpPr>
        <p:spPr>
          <a:xfrm>
            <a:off x="354013" y="1504950"/>
            <a:ext cx="8448675" cy="876300"/>
          </a:xfrm>
        </p:spPr>
        <p:txBody>
          <a:bodyPr/>
          <a:lstStyle/>
          <a:p>
            <a:r>
              <a:rPr lang="zh-CN" altLang="en-US"/>
              <a:t>估计两副图像之间的仿射变换</a:t>
            </a:r>
            <a:r>
              <a:rPr lang="en-US" altLang="zh-CN"/>
              <a:t>?</a:t>
            </a:r>
          </a:p>
        </p:txBody>
      </p:sp>
      <p:sp>
        <p:nvSpPr>
          <p:cNvPr id="119812" name="等腰三角形 12"/>
          <p:cNvSpPr>
            <a:spLocks noChangeArrowheads="1"/>
          </p:cNvSpPr>
          <p:nvPr/>
        </p:nvSpPr>
        <p:spPr bwMode="auto">
          <a:xfrm>
            <a:off x="1285875" y="3486150"/>
            <a:ext cx="1466850" cy="1219200"/>
          </a:xfrm>
          <a:prstGeom prst="triangle">
            <a:avLst>
              <a:gd name="adj" fmla="val 50000"/>
            </a:avLst>
          </a:prstGeom>
          <a:noFill/>
          <a:ln w="9525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•"/>
            </a:pP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9813" name="等腰三角形 14"/>
          <p:cNvSpPr>
            <a:spLocks noChangeArrowheads="1"/>
          </p:cNvSpPr>
          <p:nvPr/>
        </p:nvSpPr>
        <p:spPr bwMode="auto">
          <a:xfrm rot="1928223">
            <a:off x="5610225" y="3571875"/>
            <a:ext cx="1504950" cy="942975"/>
          </a:xfrm>
          <a:prstGeom prst="triangle">
            <a:avLst>
              <a:gd name="adj" fmla="val 50000"/>
            </a:avLst>
          </a:prstGeom>
          <a:noFill/>
          <a:ln w="9525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•"/>
            </a:pP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9814" name="AutoShape 16"/>
          <p:cNvSpPr>
            <a:spLocks noChangeArrowheads="1"/>
          </p:cNvSpPr>
          <p:nvPr/>
        </p:nvSpPr>
        <p:spPr bwMode="auto">
          <a:xfrm rot="19471130">
            <a:off x="2428875" y="3390900"/>
            <a:ext cx="1439863" cy="114300"/>
          </a:xfrm>
          <a:prstGeom prst="rightArrow">
            <a:avLst>
              <a:gd name="adj1" fmla="val 50000"/>
              <a:gd name="adj2" fmla="val 137461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endParaRPr lang="zh-CN" altLang="zh-CN" sz="3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9815" name="Object 7"/>
          <p:cNvGraphicFramePr>
            <a:graphicFrameLocks noChangeAspect="1"/>
          </p:cNvGraphicFramePr>
          <p:nvPr/>
        </p:nvGraphicFramePr>
        <p:xfrm>
          <a:off x="3517900" y="2381250"/>
          <a:ext cx="5302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r:id="rId3" imgW="152585" imgH="165274" progId="Equation.DSMT4">
                  <p:embed/>
                </p:oleObj>
              </mc:Choice>
              <mc:Fallback>
                <p:oleObj r:id="rId3" imgW="152585" imgH="16527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2381250"/>
                        <a:ext cx="5302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6" name="Object 8"/>
          <p:cNvGraphicFramePr>
            <a:graphicFrameLocks noChangeAspect="1"/>
          </p:cNvGraphicFramePr>
          <p:nvPr/>
        </p:nvGraphicFramePr>
        <p:xfrm>
          <a:off x="1838325" y="3036888"/>
          <a:ext cx="3048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" r:id="rId5" imgW="177963" imgH="228719" progId="Equation.DSMT4">
                  <p:embed/>
                </p:oleObj>
              </mc:Choice>
              <mc:Fallback>
                <p:oleObj r:id="rId5" imgW="177963" imgH="22871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3036888"/>
                        <a:ext cx="3048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7" name="Object 9"/>
          <p:cNvGraphicFramePr>
            <a:graphicFrameLocks noChangeAspect="1"/>
          </p:cNvGraphicFramePr>
          <p:nvPr/>
        </p:nvGraphicFramePr>
        <p:xfrm>
          <a:off x="931863" y="4560888"/>
          <a:ext cx="3270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" r:id="rId7" imgW="190817" imgH="228917" progId="Equation.DSMT4">
                  <p:embed/>
                </p:oleObj>
              </mc:Choice>
              <mc:Fallback>
                <p:oleObj r:id="rId7" imgW="1908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4560888"/>
                        <a:ext cx="3270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8" name="Object 10"/>
          <p:cNvGraphicFramePr>
            <a:graphicFrameLocks noChangeAspect="1"/>
          </p:cNvGraphicFramePr>
          <p:nvPr/>
        </p:nvGraphicFramePr>
        <p:xfrm>
          <a:off x="2693988" y="4608513"/>
          <a:ext cx="3270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" r:id="rId9" imgW="190817" imgH="228917" progId="Equation.DSMT4">
                  <p:embed/>
                </p:oleObj>
              </mc:Choice>
              <mc:Fallback>
                <p:oleObj r:id="rId9" imgW="1908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4608513"/>
                        <a:ext cx="3270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9" name="Object 11"/>
          <p:cNvGraphicFramePr>
            <a:graphicFrameLocks noChangeAspect="1"/>
          </p:cNvGraphicFramePr>
          <p:nvPr/>
        </p:nvGraphicFramePr>
        <p:xfrm>
          <a:off x="6615113" y="3275013"/>
          <a:ext cx="3905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" r:id="rId11" imgW="228917" imgH="228917" progId="Equation.DSMT4">
                  <p:embed/>
                </p:oleObj>
              </mc:Choice>
              <mc:Fallback>
                <p:oleObj r:id="rId11" imgW="2289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3" y="3275013"/>
                        <a:ext cx="3905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0" name="Object 12"/>
          <p:cNvGraphicFramePr>
            <a:graphicFrameLocks noChangeAspect="1"/>
          </p:cNvGraphicFramePr>
          <p:nvPr/>
        </p:nvGraphicFramePr>
        <p:xfrm>
          <a:off x="5138738" y="3675063"/>
          <a:ext cx="41116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r:id="rId13" imgW="241617" imgH="228917" progId="Equation.DSMT4">
                  <p:embed/>
                </p:oleObj>
              </mc:Choice>
              <mc:Fallback>
                <p:oleObj r:id="rId13" imgW="2416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3675063"/>
                        <a:ext cx="41116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21" name="Object 13"/>
          <p:cNvGraphicFramePr>
            <a:graphicFrameLocks noChangeAspect="1"/>
          </p:cNvGraphicFramePr>
          <p:nvPr/>
        </p:nvGraphicFramePr>
        <p:xfrm>
          <a:off x="6710363" y="4694238"/>
          <a:ext cx="41116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" r:id="rId15" imgW="241617" imgH="228917" progId="Equation.DSMT4">
                  <p:embed/>
                </p:oleObj>
              </mc:Choice>
              <mc:Fallback>
                <p:oleObj r:id="rId15" imgW="2416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3" y="4694238"/>
                        <a:ext cx="41116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22" name="AutoShape 16"/>
          <p:cNvSpPr>
            <a:spLocks noChangeArrowheads="1"/>
          </p:cNvSpPr>
          <p:nvPr/>
        </p:nvSpPr>
        <p:spPr bwMode="auto">
          <a:xfrm rot="2128870" flipH="1">
            <a:off x="3638550" y="3400425"/>
            <a:ext cx="1439863" cy="114300"/>
          </a:xfrm>
          <a:prstGeom prst="rightArrow">
            <a:avLst>
              <a:gd name="adj1" fmla="val 50000"/>
              <a:gd name="adj2" fmla="val 137461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endParaRPr lang="zh-CN" altLang="zh-CN" sz="3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5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20835" name="内容占位符 2"/>
          <p:cNvSpPr>
            <a:spLocks noGrp="1"/>
          </p:cNvSpPr>
          <p:nvPr>
            <p:ph idx="4294967295"/>
          </p:nvPr>
        </p:nvSpPr>
        <p:spPr>
          <a:xfrm>
            <a:off x="354013" y="1504950"/>
            <a:ext cx="8448675" cy="571500"/>
          </a:xfrm>
        </p:spPr>
        <p:txBody>
          <a:bodyPr/>
          <a:lstStyle/>
          <a:p>
            <a:r>
              <a:rPr lang="zh-CN" altLang="en-US"/>
              <a:t>不共线的</a:t>
            </a:r>
            <a:r>
              <a:rPr lang="en-US" altLang="zh-CN"/>
              <a:t>3</a:t>
            </a:r>
            <a:r>
              <a:rPr lang="zh-CN" altLang="en-US"/>
              <a:t>个平面点对决定一个二维仿射变换</a:t>
            </a:r>
          </a:p>
        </p:txBody>
      </p:sp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474663" y="3114675"/>
          <a:ext cx="282892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r:id="rId3" imgW="1460183" imgH="711208" progId="Equation.DSMT4">
                  <p:embed/>
                </p:oleObj>
              </mc:Choice>
              <mc:Fallback>
                <p:oleObj r:id="rId3" imgW="1460183" imgH="71120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3114675"/>
                        <a:ext cx="2828925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5240338" y="2387600"/>
          <a:ext cx="2703512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r:id="rId5" imgW="1219517" imgH="1397317" progId="Equation.DSMT4">
                  <p:embed/>
                </p:oleObj>
              </mc:Choice>
              <mc:Fallback>
                <p:oleObj r:id="rId5" imgW="1219517" imgH="13973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2387600"/>
                        <a:ext cx="2703512" cy="309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AutoShape 16"/>
          <p:cNvSpPr>
            <a:spLocks noChangeArrowheads="1"/>
          </p:cNvSpPr>
          <p:nvPr/>
        </p:nvSpPr>
        <p:spPr bwMode="auto">
          <a:xfrm>
            <a:off x="3362325" y="3857625"/>
            <a:ext cx="1781175" cy="114300"/>
          </a:xfrm>
          <a:prstGeom prst="rightArrow">
            <a:avLst>
              <a:gd name="adj1" fmla="val 50000"/>
              <a:gd name="adj2" fmla="val 137508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endParaRPr lang="zh-CN" altLang="zh-CN" sz="3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1244600" y="4999038"/>
          <a:ext cx="10795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r:id="rId7" imgW="698817" imgH="228917" progId="Equation.DSMT4">
                  <p:embed/>
                </p:oleObj>
              </mc:Choice>
              <mc:Fallback>
                <p:oleObj r:id="rId7" imgW="6988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4999038"/>
                        <a:ext cx="10795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57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21859" name="内容占位符 2"/>
          <p:cNvSpPr>
            <a:spLocks noGrp="1"/>
          </p:cNvSpPr>
          <p:nvPr>
            <p:ph idx="4294967295"/>
          </p:nvPr>
        </p:nvSpPr>
        <p:spPr>
          <a:xfrm>
            <a:off x="354013" y="1504950"/>
            <a:ext cx="8448675" cy="638175"/>
          </a:xfrm>
        </p:spPr>
        <p:txBody>
          <a:bodyPr/>
          <a:lstStyle/>
          <a:p>
            <a:r>
              <a:rPr lang="en-US" altLang="zh-CN"/>
              <a:t>&gt;3 </a:t>
            </a:r>
            <a:r>
              <a:rPr lang="zh-CN" altLang="en-US"/>
              <a:t>个点对？</a:t>
            </a:r>
          </a:p>
        </p:txBody>
      </p:sp>
      <p:graphicFrame>
        <p:nvGraphicFramePr>
          <p:cNvPr id="1218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474580"/>
              </p:ext>
            </p:extLst>
          </p:nvPr>
        </p:nvGraphicFramePr>
        <p:xfrm>
          <a:off x="1981200" y="3505200"/>
          <a:ext cx="440531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r:id="rId3" imgW="1714817" imgH="343217" progId="Equation.DSMT4">
                  <p:embed/>
                </p:oleObj>
              </mc:Choice>
              <mc:Fallback>
                <p:oleObj r:id="rId3" imgW="1714817" imgH="3432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505200"/>
                        <a:ext cx="440531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3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特殊仿射变换</a:t>
            </a:r>
            <a:endParaRPr lang="zh-CN" altLang="en-US" dirty="0"/>
          </a:p>
        </p:txBody>
      </p:sp>
      <p:sp>
        <p:nvSpPr>
          <p:cNvPr id="114691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zh-CN" altLang="en-US" dirty="0" smtClean="0"/>
              <a:t>相</a:t>
            </a:r>
            <a:r>
              <a:rPr lang="zh-CN" altLang="en-US" dirty="0"/>
              <a:t>似变换（</a:t>
            </a:r>
            <a:r>
              <a:rPr lang="en-US" altLang="zh-CN" dirty="0" smtClean="0"/>
              <a:t>Similar)</a:t>
            </a:r>
            <a:endParaRPr lang="en-US" altLang="zh-CN" dirty="0"/>
          </a:p>
          <a:p>
            <a:pPr lvl="1"/>
            <a:r>
              <a:rPr lang="zh-CN" altLang="en-US" dirty="0"/>
              <a:t>只包含平移、旋转和等比缩放</a:t>
            </a:r>
            <a:endParaRPr lang="en-US" altLang="zh-CN" dirty="0"/>
          </a:p>
          <a:p>
            <a:pPr lvl="1"/>
            <a:r>
              <a:rPr lang="zh-CN" altLang="en-US" dirty="0"/>
              <a:t>保持物体的形</a:t>
            </a:r>
            <a:r>
              <a:rPr lang="zh-CN" altLang="en-US" dirty="0" smtClean="0"/>
              <a:t>状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刚性变换（</a:t>
            </a:r>
            <a:r>
              <a:rPr lang="en-US" altLang="zh-CN" dirty="0"/>
              <a:t>Rigid)</a:t>
            </a:r>
          </a:p>
          <a:p>
            <a:pPr lvl="1"/>
            <a:r>
              <a:rPr lang="zh-CN" altLang="en-US" dirty="0"/>
              <a:t>只包含平移和旋转</a:t>
            </a:r>
            <a:endParaRPr lang="en-US" altLang="zh-CN" dirty="0"/>
          </a:p>
          <a:p>
            <a:pPr lvl="1"/>
            <a:r>
              <a:rPr lang="zh-CN" altLang="en-US" dirty="0"/>
              <a:t>保持物体的形</a:t>
            </a:r>
            <a:r>
              <a:rPr lang="zh-CN" altLang="en-US" dirty="0" smtClean="0"/>
              <a:t>状和</a:t>
            </a:r>
            <a:r>
              <a:rPr lang="zh-CN" altLang="en-US" dirty="0"/>
              <a:t>尺寸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特殊仿射变换</a:t>
            </a:r>
            <a:endParaRPr lang="zh-CN" altLang="en-US" dirty="0"/>
          </a:p>
        </p:txBody>
      </p:sp>
      <p:sp>
        <p:nvSpPr>
          <p:cNvPr id="114691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zh-CN" altLang="en-US" dirty="0" smtClean="0"/>
              <a:t>相</a:t>
            </a:r>
            <a:r>
              <a:rPr lang="zh-CN" altLang="en-US" dirty="0"/>
              <a:t>似变换（</a:t>
            </a:r>
            <a:r>
              <a:rPr lang="en-US" altLang="zh-CN" dirty="0" smtClean="0"/>
              <a:t>Similar)</a:t>
            </a:r>
            <a:endParaRPr lang="en-US" altLang="zh-CN" dirty="0"/>
          </a:p>
          <a:p>
            <a:pPr lvl="1"/>
            <a:r>
              <a:rPr lang="zh-CN" altLang="en-US" dirty="0"/>
              <a:t>只包含平移、旋转和等比缩放</a:t>
            </a:r>
            <a:endParaRPr lang="en-US" altLang="zh-CN" dirty="0"/>
          </a:p>
          <a:p>
            <a:pPr lvl="1"/>
            <a:r>
              <a:rPr lang="zh-CN" altLang="en-US" dirty="0"/>
              <a:t>保持物体的形</a:t>
            </a:r>
            <a:r>
              <a:rPr lang="zh-CN" altLang="en-US" dirty="0" smtClean="0"/>
              <a:t>状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刚性变换（</a:t>
            </a:r>
            <a:r>
              <a:rPr lang="en-US" altLang="zh-CN" dirty="0"/>
              <a:t>Rigid)</a:t>
            </a:r>
          </a:p>
          <a:p>
            <a:pPr lvl="1"/>
            <a:r>
              <a:rPr lang="zh-CN" altLang="en-US" dirty="0"/>
              <a:t>只包含平移和旋转</a:t>
            </a:r>
            <a:endParaRPr lang="en-US" altLang="zh-CN" dirty="0"/>
          </a:p>
          <a:p>
            <a:pPr lvl="1"/>
            <a:r>
              <a:rPr lang="zh-CN" altLang="en-US" dirty="0"/>
              <a:t>保持物体的形</a:t>
            </a:r>
            <a:r>
              <a:rPr lang="zh-CN" altLang="en-US" dirty="0" smtClean="0"/>
              <a:t>状和</a:t>
            </a:r>
            <a:r>
              <a:rPr lang="zh-CN" altLang="en-US" dirty="0"/>
              <a:t>尺寸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514600" y="5410200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参数化形式与求</a:t>
            </a:r>
            <a:r>
              <a:rPr lang="zh-CN" altLang="en-US" sz="2800" b="1" dirty="0" smtClean="0"/>
              <a:t>解</a:t>
            </a:r>
            <a:r>
              <a:rPr lang="en-US" altLang="zh-CN" sz="2800" b="1" dirty="0" smtClean="0"/>
              <a:t>???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22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相似变换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229983"/>
              </p:ext>
            </p:extLst>
          </p:nvPr>
        </p:nvGraphicFramePr>
        <p:xfrm>
          <a:off x="1654175" y="1981200"/>
          <a:ext cx="4770438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3" imgW="2133360" imgH="711000" progId="Equation.DSMT4">
                  <p:embed/>
                </p:oleObj>
              </mc:Choice>
              <mc:Fallback>
                <p:oleObj name="Equation" r:id="rId3" imgW="21333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1981200"/>
                        <a:ext cx="4770438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67886"/>
              </p:ext>
            </p:extLst>
          </p:nvPr>
        </p:nvGraphicFramePr>
        <p:xfrm>
          <a:off x="2286000" y="4724400"/>
          <a:ext cx="3454400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5" imgW="1485720" imgH="711000" progId="Equation.DSMT4">
                  <p:embed/>
                </p:oleObj>
              </mc:Choice>
              <mc:Fallback>
                <p:oleObj name="Equation" r:id="rId5" imgW="14857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24400"/>
                        <a:ext cx="3454400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下箭头 5"/>
          <p:cNvSpPr/>
          <p:nvPr/>
        </p:nvSpPr>
        <p:spPr bwMode="auto">
          <a:xfrm>
            <a:off x="3733800" y="3962400"/>
            <a:ext cx="381000" cy="46779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96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刚性变换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818407"/>
              </p:ext>
            </p:extLst>
          </p:nvPr>
        </p:nvGraphicFramePr>
        <p:xfrm>
          <a:off x="1600200" y="1600200"/>
          <a:ext cx="4191000" cy="150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Equation" r:id="rId3" imgW="1981080" imgH="711000" progId="Equation.DSMT4">
                  <p:embed/>
                </p:oleObj>
              </mc:Choice>
              <mc:Fallback>
                <p:oleObj name="Equation" r:id="rId3" imgW="19810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00200"/>
                        <a:ext cx="4191000" cy="1505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894429"/>
              </p:ext>
            </p:extLst>
          </p:nvPr>
        </p:nvGraphicFramePr>
        <p:xfrm>
          <a:off x="2908300" y="3810000"/>
          <a:ext cx="14509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Equation" r:id="rId5" imgW="685800" imgH="203040" progId="Equation.DSMT4">
                  <p:embed/>
                </p:oleObj>
              </mc:Choice>
              <mc:Fallback>
                <p:oleObj name="Equation" r:id="rId5" imgW="685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3810000"/>
                        <a:ext cx="14509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下箭头 6"/>
          <p:cNvSpPr/>
          <p:nvPr/>
        </p:nvSpPr>
        <p:spPr bwMode="auto">
          <a:xfrm>
            <a:off x="3543633" y="3245602"/>
            <a:ext cx="304800" cy="33579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3543300" y="4572000"/>
            <a:ext cx="304800" cy="33579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919884"/>
              </p:ext>
            </p:extLst>
          </p:nvPr>
        </p:nvGraphicFramePr>
        <p:xfrm>
          <a:off x="1519238" y="5181600"/>
          <a:ext cx="44862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Equation" r:id="rId7" imgW="2120760" imgH="342720" progId="Equation.DSMT4">
                  <p:embed/>
                </p:oleObj>
              </mc:Choice>
              <mc:Fallback>
                <p:oleObj name="Equation" r:id="rId7" imgW="21207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5181600"/>
                        <a:ext cx="44862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4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图像匹配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24000"/>
            <a:ext cx="6019800" cy="30232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1770102" y="5409674"/>
            <a:ext cx="1107996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特征检测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27502" y="5410200"/>
            <a:ext cx="1107996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特征匹配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84902" y="5409674"/>
            <a:ext cx="1107996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运动估计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 bwMode="auto">
          <a:xfrm>
            <a:off x="2878098" y="5562074"/>
            <a:ext cx="949404" cy="120134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935498" y="5562074"/>
            <a:ext cx="949404" cy="120134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8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刚性变换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：非线性最小二乘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76864"/>
            <a:ext cx="5878633" cy="205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5587557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f(</a:t>
            </a:r>
            <a:r>
              <a:rPr lang="en-US" altLang="zh-CN" b="1" dirty="0" err="1" smtClean="0"/>
              <a:t>x;p</a:t>
            </a:r>
            <a:r>
              <a:rPr lang="en-US" altLang="zh-CN" b="1" dirty="0" smtClean="0"/>
              <a:t>)=</a:t>
            </a:r>
            <a:r>
              <a:rPr lang="en-US" altLang="zh-CN" b="1" dirty="0" err="1" smtClean="0"/>
              <a:t>Rx+t</a:t>
            </a:r>
            <a:r>
              <a:rPr lang="zh-CN" altLang="en-US" b="1" dirty="0" smtClean="0"/>
              <a:t>，其中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是</a:t>
            </a:r>
            <a:r>
              <a:rPr lang="en-US" altLang="zh-CN" b="1" dirty="0" smtClean="0"/>
              <a:t>[R, t]</a:t>
            </a:r>
            <a:r>
              <a:rPr lang="zh-CN" altLang="en-US" b="1" dirty="0" smtClean="0"/>
              <a:t>矩阵的参数化向量</a:t>
            </a:r>
            <a:r>
              <a:rPr lang="en-US" altLang="zh-CN" b="1" dirty="0" smtClean="0"/>
              <a:t>:</a:t>
            </a:r>
            <a:endParaRPr lang="zh-CN" altLang="en-US" b="1" dirty="0"/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101262"/>
              </p:ext>
            </p:extLst>
          </p:nvPr>
        </p:nvGraphicFramePr>
        <p:xfrm>
          <a:off x="5791200" y="5562600"/>
          <a:ext cx="1554162" cy="477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4" imgW="787320" imgH="241200" progId="Equation.DSMT4">
                  <p:embed/>
                </p:oleObj>
              </mc:Choice>
              <mc:Fallback>
                <p:oleObj name="Equation" r:id="rId4" imgW="787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562600"/>
                        <a:ext cx="1554162" cy="477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38200" y="61209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刚性变换的雅可比矩阵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 bwMode="auto">
          <a:xfrm>
            <a:off x="3505200" y="4247475"/>
            <a:ext cx="228600" cy="21250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725810"/>
              </p:ext>
            </p:extLst>
          </p:nvPr>
        </p:nvGraphicFramePr>
        <p:xfrm>
          <a:off x="1981200" y="4800600"/>
          <a:ext cx="1079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6" imgW="545760" imgH="203040" progId="Equation.DSMT4">
                  <p:embed/>
                </p:oleObj>
              </mc:Choice>
              <mc:Fallback>
                <p:oleObj name="Equation" r:id="rId6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00600"/>
                        <a:ext cx="1079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461930" y="48155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或者</a:t>
            </a:r>
            <a:endParaRPr lang="zh-CN" altLang="en-US" sz="1400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821619"/>
              </p:ext>
            </p:extLst>
          </p:nvPr>
        </p:nvGraphicFramePr>
        <p:xfrm>
          <a:off x="4448588" y="4782819"/>
          <a:ext cx="2510091" cy="373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8" imgW="1371600" imgH="203040" progId="Equation.DSMT4">
                  <p:embed/>
                </p:oleObj>
              </mc:Choice>
              <mc:Fallback>
                <p:oleObj name="Equation" r:id="rId8" imgW="1371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588" y="4782819"/>
                        <a:ext cx="2510091" cy="373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427725"/>
              </p:ext>
            </p:extLst>
          </p:nvPr>
        </p:nvGraphicFramePr>
        <p:xfrm>
          <a:off x="3461930" y="6088015"/>
          <a:ext cx="2035175" cy="58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10" imgW="1600200" imgH="457200" progId="Equation.DSMT4">
                  <p:embed/>
                </p:oleObj>
              </mc:Choice>
              <mc:Fallback>
                <p:oleObj name="Equation" r:id="rId10" imgW="1600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930" y="6088015"/>
                        <a:ext cx="2035175" cy="582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刚性变换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552450"/>
          </a:xfrm>
        </p:spPr>
        <p:txBody>
          <a:bodyPr/>
          <a:lstStyle/>
          <a:p>
            <a:r>
              <a:rPr lang="zh-CN" altLang="en-US" dirty="0" smtClean="0"/>
              <a:t>方法</a:t>
            </a:r>
            <a:r>
              <a:rPr lang="en-US" altLang="zh-CN" dirty="0"/>
              <a:t>2</a:t>
            </a:r>
            <a:r>
              <a:rPr lang="zh-CN" altLang="en-US" dirty="0" smtClean="0"/>
              <a:t>：分别求</a:t>
            </a:r>
            <a:r>
              <a:rPr lang="en-US" altLang="zh-CN" dirty="0" smtClean="0"/>
              <a:t>R, t </a:t>
            </a:r>
            <a:r>
              <a:rPr lang="zh-CN" altLang="en-US" dirty="0" smtClean="0"/>
              <a:t>（可以处理任意维度）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399"/>
            <a:ext cx="7924800" cy="629256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28600" y="638177"/>
            <a:ext cx="84486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方法</a:t>
            </a:r>
            <a:r>
              <a:rPr lang="en-US" altLang="zh-CN" kern="0" dirty="0" smtClean="0"/>
              <a:t>2: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533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仿射变换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线性：</a:t>
            </a:r>
            <a:endParaRPr lang="en-US" altLang="zh-CN" dirty="0" smtClean="0"/>
          </a:p>
          <a:p>
            <a:pPr lvl="1"/>
            <a:r>
              <a:rPr lang="zh-CN" altLang="en-US" dirty="0"/>
              <a:t>平</a:t>
            </a:r>
            <a:r>
              <a:rPr lang="zh-CN" altLang="en-US" dirty="0" smtClean="0"/>
              <a:t>移</a:t>
            </a:r>
            <a:endParaRPr lang="en-US" altLang="zh-CN" dirty="0" smtClean="0"/>
          </a:p>
          <a:p>
            <a:pPr lvl="1"/>
            <a:r>
              <a:rPr lang="zh-CN" altLang="en-US" dirty="0"/>
              <a:t>相</a:t>
            </a:r>
            <a:r>
              <a:rPr lang="zh-CN" altLang="en-US" dirty="0" smtClean="0"/>
              <a:t>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一般仿射变换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非线性：</a:t>
            </a:r>
            <a:endParaRPr lang="en-US" altLang="zh-CN" dirty="0" smtClean="0"/>
          </a:p>
          <a:p>
            <a:pPr lvl="1"/>
            <a:r>
              <a:rPr lang="zh-CN" altLang="en-US" dirty="0"/>
              <a:t>旋</a:t>
            </a:r>
            <a:r>
              <a:rPr lang="zh-CN" altLang="en-US" dirty="0" smtClean="0"/>
              <a:t>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刚性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8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</a:t>
            </a:r>
            <a:r>
              <a:rPr lang="en-US" altLang="zh-CN" dirty="0" smtClean="0"/>
              <a:t> (Perspective Transform &amp;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628650"/>
          </a:xfrm>
        </p:spPr>
        <p:txBody>
          <a:bodyPr/>
          <a:lstStyle/>
          <a:p>
            <a:r>
              <a:rPr lang="zh-CN" altLang="en-US" dirty="0" smtClean="0"/>
              <a:t>平面到平面的保持直线性的映射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8214"/>
            <a:ext cx="7684876" cy="11537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539454"/>
            <a:ext cx="7615013" cy="101163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63275" y="4430317"/>
            <a:ext cx="84486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任意一个</a:t>
            </a:r>
            <a:r>
              <a:rPr lang="en-US" altLang="zh-CN" kern="0" dirty="0" smtClean="0"/>
              <a:t>3x3</a:t>
            </a:r>
            <a:r>
              <a:rPr lang="zh-CN" altLang="en-US" kern="0" dirty="0"/>
              <a:t>可</a:t>
            </a:r>
            <a:r>
              <a:rPr lang="zh-CN" altLang="en-US" kern="0" dirty="0" smtClean="0"/>
              <a:t>逆矩阵都是透视变换</a:t>
            </a:r>
            <a:endParaRPr lang="en-US" altLang="zh-CN" kern="0" dirty="0" smtClean="0"/>
          </a:p>
          <a:p>
            <a:r>
              <a:rPr lang="zh-CN" altLang="en-US" kern="0" dirty="0"/>
              <a:t>任</a:t>
            </a:r>
            <a:r>
              <a:rPr lang="zh-CN" altLang="en-US" kern="0" dirty="0" smtClean="0"/>
              <a:t>意透视变换都可表示为</a:t>
            </a:r>
            <a:r>
              <a:rPr lang="en-US" altLang="zh-CN" kern="0" dirty="0" smtClean="0"/>
              <a:t>3x3</a:t>
            </a:r>
            <a:r>
              <a:rPr lang="zh-CN" altLang="en-US" kern="0" dirty="0"/>
              <a:t>可</a:t>
            </a:r>
            <a:r>
              <a:rPr lang="zh-CN" altLang="en-US" kern="0" dirty="0" smtClean="0"/>
              <a:t>逆矩阵</a:t>
            </a:r>
            <a:endParaRPr lang="en-US" altLang="zh-CN" kern="0" dirty="0" smtClean="0"/>
          </a:p>
        </p:txBody>
      </p:sp>
      <p:pic>
        <p:nvPicPr>
          <p:cNvPr id="8" name="Picture 12" descr="F:\下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05200"/>
            <a:ext cx="2652205" cy="147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1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</a:t>
            </a:r>
            <a:r>
              <a:rPr lang="en-US" altLang="zh-CN" dirty="0" smtClean="0"/>
              <a:t> (Perspective Transform &amp;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54013" y="1504950"/>
            <a:ext cx="8448675" cy="1771650"/>
          </a:xfrm>
        </p:spPr>
        <p:txBody>
          <a:bodyPr/>
          <a:lstStyle/>
          <a:p>
            <a:r>
              <a:rPr lang="zh-CN" altLang="en-US" dirty="0" smtClean="0"/>
              <a:t>中心投影对应的平面映射是透视变换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场景（三维）中任意平面到图像平面的映射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场景中同一平面在不同视点下图像之间的对应点的映射</a:t>
            </a:r>
            <a:endParaRPr lang="en-US" altLang="zh-CN" dirty="0" smtClean="0"/>
          </a:p>
          <a:p>
            <a:pPr lvl="1"/>
            <a:r>
              <a:rPr lang="zh-CN" altLang="en-US" dirty="0"/>
              <a:t>旋</a:t>
            </a:r>
            <a:r>
              <a:rPr lang="zh-CN" altLang="en-US" dirty="0" smtClean="0"/>
              <a:t>转相机在不同角度得到的图像之间的映射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05200"/>
            <a:ext cx="4953000" cy="27452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62200" y="6324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中心投影</a:t>
            </a:r>
            <a:endParaRPr lang="zh-CN" altLang="en-US" b="1" dirty="0"/>
          </a:p>
        </p:txBody>
      </p:sp>
      <p:sp>
        <p:nvSpPr>
          <p:cNvPr id="10" name="Freeform 3"/>
          <p:cNvSpPr/>
          <p:nvPr/>
        </p:nvSpPr>
        <p:spPr>
          <a:xfrm>
            <a:off x="7015226" y="3044825"/>
            <a:ext cx="1490726" cy="1524000"/>
          </a:xfrm>
          <a:custGeom>
            <a:avLst/>
            <a:gdLst>
              <a:gd name="connsiteX0" fmla="*/ 1490726 w 1490726"/>
              <a:gd name="connsiteY0" fmla="*/ 381000 h 1524000"/>
              <a:gd name="connsiteX1" fmla="*/ 0 w 1490726"/>
              <a:gd name="connsiteY1" fmla="*/ 0 h 1524000"/>
              <a:gd name="connsiteX2" fmla="*/ 0 w 1490726"/>
              <a:gd name="connsiteY2" fmla="*/ 1143000 h 1524000"/>
              <a:gd name="connsiteX3" fmla="*/ 1490726 w 1490726"/>
              <a:gd name="connsiteY3" fmla="*/ 1524000 h 1524000"/>
              <a:gd name="connsiteX4" fmla="*/ 1490726 w 1490726"/>
              <a:gd name="connsiteY4" fmla="*/ 381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0726" h="1524000">
                <a:moveTo>
                  <a:pt x="1490726" y="381000"/>
                </a:moveTo>
                <a:lnTo>
                  <a:pt x="0" y="0"/>
                </a:lnTo>
                <a:lnTo>
                  <a:pt x="0" y="1143000"/>
                </a:lnTo>
                <a:lnTo>
                  <a:pt x="1490726" y="1524000"/>
                </a:lnTo>
                <a:lnTo>
                  <a:pt x="1490726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05701" y="3035300"/>
            <a:ext cx="1509776" cy="1543050"/>
          </a:xfrm>
          <a:custGeom>
            <a:avLst/>
            <a:gdLst>
              <a:gd name="connsiteX0" fmla="*/ 1500251 w 1509776"/>
              <a:gd name="connsiteY0" fmla="*/ 390525 h 1543050"/>
              <a:gd name="connsiteX1" fmla="*/ 9525 w 1509776"/>
              <a:gd name="connsiteY1" fmla="*/ 9525 h 1543050"/>
              <a:gd name="connsiteX2" fmla="*/ 9525 w 1509776"/>
              <a:gd name="connsiteY2" fmla="*/ 1152525 h 1543050"/>
              <a:gd name="connsiteX3" fmla="*/ 1500251 w 1509776"/>
              <a:gd name="connsiteY3" fmla="*/ 1533525 h 1543050"/>
              <a:gd name="connsiteX4" fmla="*/ 1500251 w 1509776"/>
              <a:gd name="connsiteY4" fmla="*/ 390525 h 1543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09776" h="1543050">
                <a:moveTo>
                  <a:pt x="1500251" y="390525"/>
                </a:moveTo>
                <a:lnTo>
                  <a:pt x="9525" y="9525"/>
                </a:lnTo>
                <a:lnTo>
                  <a:pt x="9525" y="1152525"/>
                </a:lnTo>
                <a:lnTo>
                  <a:pt x="1500251" y="1533525"/>
                </a:lnTo>
                <a:lnTo>
                  <a:pt x="1500251" y="390525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2026" y="4540250"/>
            <a:ext cx="1219327" cy="2000250"/>
          </a:xfrm>
          <a:custGeom>
            <a:avLst/>
            <a:gdLst>
              <a:gd name="connsiteX0" fmla="*/ 0 w 1219327"/>
              <a:gd name="connsiteY0" fmla="*/ 1314450 h 2000250"/>
              <a:gd name="connsiteX1" fmla="*/ 1219327 w 1219327"/>
              <a:gd name="connsiteY1" fmla="*/ 2000250 h 2000250"/>
              <a:gd name="connsiteX2" fmla="*/ 1219327 w 1219327"/>
              <a:gd name="connsiteY2" fmla="*/ 657225 h 2000250"/>
              <a:gd name="connsiteX3" fmla="*/ 0 w 1219327"/>
              <a:gd name="connsiteY3" fmla="*/ 0 h 2000250"/>
              <a:gd name="connsiteX4" fmla="*/ 0 w 1219327"/>
              <a:gd name="connsiteY4" fmla="*/ 131445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27" h="2000250">
                <a:moveTo>
                  <a:pt x="0" y="1314450"/>
                </a:moveTo>
                <a:lnTo>
                  <a:pt x="1219327" y="2000250"/>
                </a:lnTo>
                <a:lnTo>
                  <a:pt x="1219327" y="657225"/>
                </a:lnTo>
                <a:lnTo>
                  <a:pt x="0" y="0"/>
                </a:lnTo>
                <a:lnTo>
                  <a:pt x="0" y="13144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02501" y="4530725"/>
            <a:ext cx="1238377" cy="2019300"/>
          </a:xfrm>
          <a:custGeom>
            <a:avLst/>
            <a:gdLst>
              <a:gd name="connsiteX0" fmla="*/ 9525 w 1238377"/>
              <a:gd name="connsiteY0" fmla="*/ 1323975 h 2019300"/>
              <a:gd name="connsiteX1" fmla="*/ 1228852 w 1238377"/>
              <a:gd name="connsiteY1" fmla="*/ 2009775 h 2019300"/>
              <a:gd name="connsiteX2" fmla="*/ 1228852 w 1238377"/>
              <a:gd name="connsiteY2" fmla="*/ 666750 h 2019300"/>
              <a:gd name="connsiteX3" fmla="*/ 9525 w 1238377"/>
              <a:gd name="connsiteY3" fmla="*/ 9525 h 2019300"/>
              <a:gd name="connsiteX4" fmla="*/ 9525 w 1238377"/>
              <a:gd name="connsiteY4" fmla="*/ 1323975 h 201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377" h="2019300">
                <a:moveTo>
                  <a:pt x="9525" y="1323975"/>
                </a:moveTo>
                <a:lnTo>
                  <a:pt x="1228852" y="2009775"/>
                </a:lnTo>
                <a:lnTo>
                  <a:pt x="1228852" y="666750"/>
                </a:lnTo>
                <a:lnTo>
                  <a:pt x="9525" y="9525"/>
                </a:lnTo>
                <a:lnTo>
                  <a:pt x="9525" y="1323975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54876" y="6338887"/>
            <a:ext cx="284226" cy="484187"/>
          </a:xfrm>
          <a:custGeom>
            <a:avLst/>
            <a:gdLst>
              <a:gd name="connsiteX0" fmla="*/ 22605 w 284226"/>
              <a:gd name="connsiteY0" fmla="*/ 484187 h 484187"/>
              <a:gd name="connsiteX1" fmla="*/ 0 w 284226"/>
              <a:gd name="connsiteY1" fmla="*/ 34925 h 484187"/>
              <a:gd name="connsiteX2" fmla="*/ 12700 w 284226"/>
              <a:gd name="connsiteY2" fmla="*/ 20637 h 484187"/>
              <a:gd name="connsiteX3" fmla="*/ 21208 w 284226"/>
              <a:gd name="connsiteY3" fmla="*/ 22225 h 484187"/>
              <a:gd name="connsiteX4" fmla="*/ 29591 w 284226"/>
              <a:gd name="connsiteY4" fmla="*/ 20637 h 484187"/>
              <a:gd name="connsiteX5" fmla="*/ 31115 w 284226"/>
              <a:gd name="connsiteY5" fmla="*/ 15875 h 484187"/>
              <a:gd name="connsiteX6" fmla="*/ 38100 w 284226"/>
              <a:gd name="connsiteY6" fmla="*/ 17462 h 484187"/>
              <a:gd name="connsiteX7" fmla="*/ 43815 w 284226"/>
              <a:gd name="connsiteY7" fmla="*/ 11112 h 484187"/>
              <a:gd name="connsiteX8" fmla="*/ 52323 w 284226"/>
              <a:gd name="connsiteY8" fmla="*/ 14287 h 484187"/>
              <a:gd name="connsiteX9" fmla="*/ 57911 w 284226"/>
              <a:gd name="connsiteY9" fmla="*/ 9525 h 484187"/>
              <a:gd name="connsiteX10" fmla="*/ 65023 w 284226"/>
              <a:gd name="connsiteY10" fmla="*/ 7937 h 484187"/>
              <a:gd name="connsiteX11" fmla="*/ 73532 w 284226"/>
              <a:gd name="connsiteY11" fmla="*/ 4762 h 484187"/>
              <a:gd name="connsiteX12" fmla="*/ 80517 w 284226"/>
              <a:gd name="connsiteY12" fmla="*/ 6350 h 484187"/>
              <a:gd name="connsiteX13" fmla="*/ 87630 w 284226"/>
              <a:gd name="connsiteY13" fmla="*/ 4762 h 484187"/>
              <a:gd name="connsiteX14" fmla="*/ 93344 w 284226"/>
              <a:gd name="connsiteY14" fmla="*/ 0 h 484187"/>
              <a:gd name="connsiteX15" fmla="*/ 104647 w 284226"/>
              <a:gd name="connsiteY15" fmla="*/ 0 h 484187"/>
              <a:gd name="connsiteX16" fmla="*/ 113156 w 284226"/>
              <a:gd name="connsiteY16" fmla="*/ 1587 h 484187"/>
              <a:gd name="connsiteX17" fmla="*/ 117347 w 284226"/>
              <a:gd name="connsiteY17" fmla="*/ 1587 h 484187"/>
              <a:gd name="connsiteX18" fmla="*/ 121539 w 284226"/>
              <a:gd name="connsiteY18" fmla="*/ 4762 h 484187"/>
              <a:gd name="connsiteX19" fmla="*/ 130047 w 284226"/>
              <a:gd name="connsiteY19" fmla="*/ 6350 h 484187"/>
              <a:gd name="connsiteX20" fmla="*/ 138556 w 284226"/>
              <a:gd name="connsiteY20" fmla="*/ 11112 h 484187"/>
              <a:gd name="connsiteX21" fmla="*/ 145668 w 284226"/>
              <a:gd name="connsiteY21" fmla="*/ 11112 h 484187"/>
              <a:gd name="connsiteX22" fmla="*/ 156971 w 284226"/>
              <a:gd name="connsiteY22" fmla="*/ 15875 h 484187"/>
              <a:gd name="connsiteX23" fmla="*/ 162559 w 284226"/>
              <a:gd name="connsiteY23" fmla="*/ 19050 h 484187"/>
              <a:gd name="connsiteX24" fmla="*/ 171068 w 284226"/>
              <a:gd name="connsiteY24" fmla="*/ 17462 h 484187"/>
              <a:gd name="connsiteX25" fmla="*/ 176783 w 284226"/>
              <a:gd name="connsiteY25" fmla="*/ 25400 h 484187"/>
              <a:gd name="connsiteX26" fmla="*/ 185292 w 284226"/>
              <a:gd name="connsiteY26" fmla="*/ 26987 h 484187"/>
              <a:gd name="connsiteX27" fmla="*/ 190880 w 284226"/>
              <a:gd name="connsiteY27" fmla="*/ 30162 h 484187"/>
              <a:gd name="connsiteX28" fmla="*/ 197992 w 284226"/>
              <a:gd name="connsiteY28" fmla="*/ 33337 h 484187"/>
              <a:gd name="connsiteX29" fmla="*/ 200786 w 284226"/>
              <a:gd name="connsiteY29" fmla="*/ 38100 h 484187"/>
              <a:gd name="connsiteX30" fmla="*/ 206502 w 284226"/>
              <a:gd name="connsiteY30" fmla="*/ 42862 h 484187"/>
              <a:gd name="connsiteX31" fmla="*/ 213486 w 284226"/>
              <a:gd name="connsiteY31" fmla="*/ 49212 h 484187"/>
              <a:gd name="connsiteX32" fmla="*/ 216407 w 284226"/>
              <a:gd name="connsiteY32" fmla="*/ 55562 h 484187"/>
              <a:gd name="connsiteX33" fmla="*/ 220598 w 284226"/>
              <a:gd name="connsiteY33" fmla="*/ 57150 h 484187"/>
              <a:gd name="connsiteX34" fmla="*/ 226314 w 284226"/>
              <a:gd name="connsiteY34" fmla="*/ 65087 h 484187"/>
              <a:gd name="connsiteX35" fmla="*/ 230505 w 284226"/>
              <a:gd name="connsiteY35" fmla="*/ 69850 h 484187"/>
              <a:gd name="connsiteX36" fmla="*/ 237617 w 284226"/>
              <a:gd name="connsiteY36" fmla="*/ 73025 h 484187"/>
              <a:gd name="connsiteX37" fmla="*/ 243205 w 284226"/>
              <a:gd name="connsiteY37" fmla="*/ 79375 h 484187"/>
              <a:gd name="connsiteX38" fmla="*/ 248919 w 284226"/>
              <a:gd name="connsiteY38" fmla="*/ 84137 h 484187"/>
              <a:gd name="connsiteX39" fmla="*/ 251714 w 284226"/>
              <a:gd name="connsiteY39" fmla="*/ 87312 h 484187"/>
              <a:gd name="connsiteX40" fmla="*/ 257429 w 284226"/>
              <a:gd name="connsiteY40" fmla="*/ 93662 h 484187"/>
              <a:gd name="connsiteX41" fmla="*/ 261619 w 284226"/>
              <a:gd name="connsiteY41" fmla="*/ 98425 h 484187"/>
              <a:gd name="connsiteX42" fmla="*/ 263017 w 284226"/>
              <a:gd name="connsiteY42" fmla="*/ 106362 h 484187"/>
              <a:gd name="connsiteX43" fmla="*/ 267334 w 284226"/>
              <a:gd name="connsiteY43" fmla="*/ 115887 h 484187"/>
              <a:gd name="connsiteX44" fmla="*/ 271526 w 284226"/>
              <a:gd name="connsiteY44" fmla="*/ 120650 h 484187"/>
              <a:gd name="connsiteX45" fmla="*/ 277241 w 284226"/>
              <a:gd name="connsiteY45" fmla="*/ 127000 h 484187"/>
              <a:gd name="connsiteX46" fmla="*/ 280034 w 284226"/>
              <a:gd name="connsiteY46" fmla="*/ 133350 h 484187"/>
              <a:gd name="connsiteX47" fmla="*/ 282829 w 284226"/>
              <a:gd name="connsiteY47" fmla="*/ 142875 h 484187"/>
              <a:gd name="connsiteX48" fmla="*/ 284226 w 284226"/>
              <a:gd name="connsiteY48" fmla="*/ 157162 h 484187"/>
              <a:gd name="connsiteX49" fmla="*/ 22605 w 284226"/>
              <a:gd name="connsiteY49" fmla="*/ 484187 h 484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84226" h="484187">
                <a:moveTo>
                  <a:pt x="22605" y="484187"/>
                </a:moveTo>
                <a:lnTo>
                  <a:pt x="0" y="34925"/>
                </a:lnTo>
                <a:lnTo>
                  <a:pt x="12700" y="20637"/>
                </a:lnTo>
                <a:lnTo>
                  <a:pt x="21208" y="22225"/>
                </a:lnTo>
                <a:lnTo>
                  <a:pt x="29591" y="20637"/>
                </a:lnTo>
                <a:lnTo>
                  <a:pt x="31115" y="15875"/>
                </a:lnTo>
                <a:lnTo>
                  <a:pt x="38100" y="17462"/>
                </a:lnTo>
                <a:lnTo>
                  <a:pt x="43815" y="11112"/>
                </a:lnTo>
                <a:lnTo>
                  <a:pt x="52323" y="14287"/>
                </a:lnTo>
                <a:lnTo>
                  <a:pt x="57911" y="9525"/>
                </a:lnTo>
                <a:lnTo>
                  <a:pt x="65023" y="7937"/>
                </a:lnTo>
                <a:lnTo>
                  <a:pt x="73532" y="4762"/>
                </a:lnTo>
                <a:lnTo>
                  <a:pt x="80517" y="6350"/>
                </a:lnTo>
                <a:lnTo>
                  <a:pt x="87630" y="4762"/>
                </a:lnTo>
                <a:lnTo>
                  <a:pt x="93344" y="0"/>
                </a:lnTo>
                <a:lnTo>
                  <a:pt x="104647" y="0"/>
                </a:lnTo>
                <a:lnTo>
                  <a:pt x="113156" y="1587"/>
                </a:lnTo>
                <a:lnTo>
                  <a:pt x="117347" y="1587"/>
                </a:lnTo>
                <a:lnTo>
                  <a:pt x="121539" y="4762"/>
                </a:lnTo>
                <a:lnTo>
                  <a:pt x="130047" y="6350"/>
                </a:lnTo>
                <a:lnTo>
                  <a:pt x="138556" y="11112"/>
                </a:lnTo>
                <a:lnTo>
                  <a:pt x="145668" y="11112"/>
                </a:lnTo>
                <a:lnTo>
                  <a:pt x="156971" y="15875"/>
                </a:lnTo>
                <a:lnTo>
                  <a:pt x="162559" y="19050"/>
                </a:lnTo>
                <a:lnTo>
                  <a:pt x="171068" y="17462"/>
                </a:lnTo>
                <a:lnTo>
                  <a:pt x="176783" y="25400"/>
                </a:lnTo>
                <a:lnTo>
                  <a:pt x="185292" y="26987"/>
                </a:lnTo>
                <a:lnTo>
                  <a:pt x="190880" y="30162"/>
                </a:lnTo>
                <a:lnTo>
                  <a:pt x="197992" y="33337"/>
                </a:lnTo>
                <a:lnTo>
                  <a:pt x="200786" y="38100"/>
                </a:lnTo>
                <a:lnTo>
                  <a:pt x="206502" y="42862"/>
                </a:lnTo>
                <a:lnTo>
                  <a:pt x="213486" y="49212"/>
                </a:lnTo>
                <a:lnTo>
                  <a:pt x="216407" y="55562"/>
                </a:lnTo>
                <a:lnTo>
                  <a:pt x="220598" y="57150"/>
                </a:lnTo>
                <a:lnTo>
                  <a:pt x="226314" y="65087"/>
                </a:lnTo>
                <a:lnTo>
                  <a:pt x="230505" y="69850"/>
                </a:lnTo>
                <a:lnTo>
                  <a:pt x="237617" y="73025"/>
                </a:lnTo>
                <a:lnTo>
                  <a:pt x="243205" y="79375"/>
                </a:lnTo>
                <a:lnTo>
                  <a:pt x="248919" y="84137"/>
                </a:lnTo>
                <a:lnTo>
                  <a:pt x="251714" y="87312"/>
                </a:lnTo>
                <a:lnTo>
                  <a:pt x="257429" y="93662"/>
                </a:lnTo>
                <a:lnTo>
                  <a:pt x="261619" y="98425"/>
                </a:lnTo>
                <a:lnTo>
                  <a:pt x="263017" y="106362"/>
                </a:lnTo>
                <a:lnTo>
                  <a:pt x="267334" y="115887"/>
                </a:lnTo>
                <a:lnTo>
                  <a:pt x="271526" y="120650"/>
                </a:lnTo>
                <a:lnTo>
                  <a:pt x="277241" y="127000"/>
                </a:lnTo>
                <a:lnTo>
                  <a:pt x="280034" y="133350"/>
                </a:lnTo>
                <a:lnTo>
                  <a:pt x="282829" y="142875"/>
                </a:lnTo>
                <a:lnTo>
                  <a:pt x="284226" y="157162"/>
                </a:lnTo>
                <a:lnTo>
                  <a:pt x="22605" y="4841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759829" y="6337622"/>
            <a:ext cx="285242" cy="232278"/>
          </a:xfrm>
          <a:custGeom>
            <a:avLst/>
            <a:gdLst>
              <a:gd name="connsiteX0" fmla="*/ 0 w 285242"/>
              <a:gd name="connsiteY0" fmla="*/ 15095 h 232278"/>
              <a:gd name="connsiteX1" fmla="*/ 1269 w 285242"/>
              <a:gd name="connsiteY1" fmla="*/ 14549 h 232278"/>
              <a:gd name="connsiteX2" fmla="*/ 285241 w 285242"/>
              <a:gd name="connsiteY2" fmla="*/ 150947 h 232278"/>
              <a:gd name="connsiteX3" fmla="*/ 93726 w 285242"/>
              <a:gd name="connsiteY3" fmla="*/ 232278 h 232278"/>
              <a:gd name="connsiteX4" fmla="*/ 0 w 285242"/>
              <a:gd name="connsiteY4" fmla="*/ 15095 h 2322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232278">
                <a:moveTo>
                  <a:pt x="0" y="15095"/>
                </a:moveTo>
                <a:cubicBezTo>
                  <a:pt x="380" y="14918"/>
                  <a:pt x="761" y="14727"/>
                  <a:pt x="1269" y="14549"/>
                </a:cubicBezTo>
                <a:cubicBezTo>
                  <a:pt x="107060" y="-30370"/>
                  <a:pt x="234188" y="30691"/>
                  <a:pt x="285241" y="150947"/>
                </a:cubicBezTo>
                <a:lnTo>
                  <a:pt x="93726" y="232278"/>
                </a:lnTo>
                <a:lnTo>
                  <a:pt x="0" y="1509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47129" y="6324922"/>
            <a:ext cx="310641" cy="176347"/>
          </a:xfrm>
          <a:custGeom>
            <a:avLst/>
            <a:gdLst>
              <a:gd name="connsiteX0" fmla="*/ 12700 w 310641"/>
              <a:gd name="connsiteY0" fmla="*/ 27795 h 176347"/>
              <a:gd name="connsiteX1" fmla="*/ 13969 w 310641"/>
              <a:gd name="connsiteY1" fmla="*/ 27249 h 176347"/>
              <a:gd name="connsiteX2" fmla="*/ 297941 w 310641"/>
              <a:gd name="connsiteY2" fmla="*/ 163647 h 176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10641" h="176347">
                <a:moveTo>
                  <a:pt x="12700" y="27795"/>
                </a:moveTo>
                <a:cubicBezTo>
                  <a:pt x="13080" y="27618"/>
                  <a:pt x="13461" y="27427"/>
                  <a:pt x="13969" y="27249"/>
                </a:cubicBezTo>
                <a:cubicBezTo>
                  <a:pt x="119760" y="-17670"/>
                  <a:pt x="246888" y="43391"/>
                  <a:pt x="297941" y="163647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34175" y="6164262"/>
            <a:ext cx="57150" cy="671511"/>
          </a:xfrm>
          <a:custGeom>
            <a:avLst/>
            <a:gdLst>
              <a:gd name="connsiteX0" fmla="*/ 12700 w 57150"/>
              <a:gd name="connsiteY0" fmla="*/ 12700 h 671511"/>
              <a:gd name="connsiteX1" fmla="*/ 44450 w 57150"/>
              <a:gd name="connsiteY1" fmla="*/ 658810 h 671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671511">
                <a:moveTo>
                  <a:pt x="12700" y="12700"/>
                </a:moveTo>
                <a:lnTo>
                  <a:pt x="44450" y="65881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28075" y="6333499"/>
            <a:ext cx="166201" cy="123488"/>
          </a:xfrm>
          <a:custGeom>
            <a:avLst/>
            <a:gdLst>
              <a:gd name="connsiteX0" fmla="*/ 60150 w 166201"/>
              <a:gd name="connsiteY0" fmla="*/ 113223 h 123488"/>
              <a:gd name="connsiteX1" fmla="*/ 2619 w 166201"/>
              <a:gd name="connsiteY1" fmla="*/ 25911 h 123488"/>
              <a:gd name="connsiteX2" fmla="*/ 105997 w 166201"/>
              <a:gd name="connsiteY2" fmla="*/ 10264 h 123488"/>
              <a:gd name="connsiteX3" fmla="*/ 163655 w 166201"/>
              <a:gd name="connsiteY3" fmla="*/ 97577 h 123488"/>
              <a:gd name="connsiteX4" fmla="*/ 60150 w 166201"/>
              <a:gd name="connsiteY4" fmla="*/ 113223 h 123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01" h="123488">
                <a:moveTo>
                  <a:pt x="60150" y="113223"/>
                </a:moveTo>
                <a:cubicBezTo>
                  <a:pt x="15700" y="93437"/>
                  <a:pt x="-10080" y="54346"/>
                  <a:pt x="2619" y="25911"/>
                </a:cubicBezTo>
                <a:cubicBezTo>
                  <a:pt x="15319" y="-2523"/>
                  <a:pt x="61547" y="-9534"/>
                  <a:pt x="105997" y="10264"/>
                </a:cubicBezTo>
                <a:cubicBezTo>
                  <a:pt x="150447" y="30051"/>
                  <a:pt x="176228" y="69141"/>
                  <a:pt x="163655" y="97577"/>
                </a:cubicBezTo>
                <a:cubicBezTo>
                  <a:pt x="150955" y="126012"/>
                  <a:pt x="104600" y="133022"/>
                  <a:pt x="60150" y="1132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21725" y="6327149"/>
            <a:ext cx="178901" cy="136188"/>
          </a:xfrm>
          <a:custGeom>
            <a:avLst/>
            <a:gdLst>
              <a:gd name="connsiteX0" fmla="*/ 66500 w 178901"/>
              <a:gd name="connsiteY0" fmla="*/ 119573 h 136188"/>
              <a:gd name="connsiteX1" fmla="*/ 8969 w 178901"/>
              <a:gd name="connsiteY1" fmla="*/ 32261 h 136188"/>
              <a:gd name="connsiteX2" fmla="*/ 112347 w 178901"/>
              <a:gd name="connsiteY2" fmla="*/ 16614 h 136188"/>
              <a:gd name="connsiteX3" fmla="*/ 170005 w 178901"/>
              <a:gd name="connsiteY3" fmla="*/ 103927 h 136188"/>
              <a:gd name="connsiteX4" fmla="*/ 66500 w 178901"/>
              <a:gd name="connsiteY4" fmla="*/ 119573 h 136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901" h="136188">
                <a:moveTo>
                  <a:pt x="66500" y="119573"/>
                </a:moveTo>
                <a:cubicBezTo>
                  <a:pt x="22050" y="99787"/>
                  <a:pt x="-3730" y="60696"/>
                  <a:pt x="8969" y="32261"/>
                </a:cubicBezTo>
                <a:cubicBezTo>
                  <a:pt x="21669" y="3826"/>
                  <a:pt x="67897" y="-3184"/>
                  <a:pt x="112347" y="16614"/>
                </a:cubicBezTo>
                <a:cubicBezTo>
                  <a:pt x="156797" y="36401"/>
                  <a:pt x="182578" y="75491"/>
                  <a:pt x="170005" y="103927"/>
                </a:cubicBezTo>
                <a:cubicBezTo>
                  <a:pt x="157305" y="132362"/>
                  <a:pt x="110950" y="139372"/>
                  <a:pt x="66500" y="1195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765925" y="6334125"/>
            <a:ext cx="406400" cy="501650"/>
          </a:xfrm>
          <a:custGeom>
            <a:avLst/>
            <a:gdLst>
              <a:gd name="connsiteX0" fmla="*/ 12700 w 406400"/>
              <a:gd name="connsiteY0" fmla="*/ 488950 h 501650"/>
              <a:gd name="connsiteX1" fmla="*/ 393700 w 406400"/>
              <a:gd name="connsiteY1" fmla="*/ 12700 h 501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501650">
                <a:moveTo>
                  <a:pt x="12700" y="488950"/>
                </a:moveTo>
                <a:lnTo>
                  <a:pt x="393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143875" y="2471673"/>
            <a:ext cx="398525" cy="914400"/>
          </a:xfrm>
          <a:custGeom>
            <a:avLst/>
            <a:gdLst>
              <a:gd name="connsiteX0" fmla="*/ 9525 w 398525"/>
              <a:gd name="connsiteY0" fmla="*/ 904875 h 914400"/>
              <a:gd name="connsiteX1" fmla="*/ 389001 w 398525"/>
              <a:gd name="connsiteY1" fmla="*/ 9525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8525" h="914400">
                <a:moveTo>
                  <a:pt x="9525" y="904875"/>
                </a:moveTo>
                <a:lnTo>
                  <a:pt x="389001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472426" y="3824351"/>
            <a:ext cx="493648" cy="1155700"/>
          </a:xfrm>
          <a:custGeom>
            <a:avLst/>
            <a:gdLst>
              <a:gd name="connsiteX0" fmla="*/ 9525 w 493648"/>
              <a:gd name="connsiteY0" fmla="*/ 1146175 h 1155700"/>
              <a:gd name="connsiteX1" fmla="*/ 484123 w 493648"/>
              <a:gd name="connsiteY1" fmla="*/ 9525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3648" h="1155700">
                <a:moveTo>
                  <a:pt x="9525" y="1146175"/>
                </a:moveTo>
                <a:lnTo>
                  <a:pt x="484123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897751" y="5576951"/>
            <a:ext cx="339725" cy="800036"/>
          </a:xfrm>
          <a:custGeom>
            <a:avLst/>
            <a:gdLst>
              <a:gd name="connsiteX0" fmla="*/ 9525 w 339725"/>
              <a:gd name="connsiteY0" fmla="*/ 790511 h 800036"/>
              <a:gd name="connsiteX1" fmla="*/ 330200 w 339725"/>
              <a:gd name="connsiteY1" fmla="*/ 9525 h 800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9725" h="800036">
                <a:moveTo>
                  <a:pt x="9525" y="790511"/>
                </a:moveTo>
                <a:lnTo>
                  <a:pt x="33020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918450" y="37877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17"/>
                  <a:pt x="17018" y="0"/>
                  <a:pt x="38100" y="0"/>
                </a:cubicBezTo>
                <a:cubicBezTo>
                  <a:pt x="59181" y="0"/>
                  <a:pt x="76200" y="17017"/>
                  <a:pt x="76200" y="38100"/>
                </a:cubicBezTo>
                <a:cubicBezTo>
                  <a:pt x="76200" y="59182"/>
                  <a:pt x="59181" y="76200"/>
                  <a:pt x="38100" y="76200"/>
                </a:cubicBezTo>
                <a:cubicBezTo>
                  <a:pt x="17018" y="76200"/>
                  <a:pt x="0" y="59182"/>
                  <a:pt x="0" y="38100"/>
                </a:cubicBezTo>
              </a:path>
            </a:pathLst>
          </a:custGeom>
          <a:solidFill>
            <a:srgbClr val="008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912100" y="378142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367"/>
                  <a:pt x="23368" y="6350"/>
                  <a:pt x="44450" y="6350"/>
                </a:cubicBezTo>
                <a:cubicBezTo>
                  <a:pt x="65531" y="6350"/>
                  <a:pt x="82550" y="23367"/>
                  <a:pt x="82550" y="44450"/>
                </a:cubicBezTo>
                <a:cubicBezTo>
                  <a:pt x="82550" y="65532"/>
                  <a:pt x="65531" y="82550"/>
                  <a:pt x="44450" y="82550"/>
                </a:cubicBezTo>
                <a:cubicBezTo>
                  <a:pt x="23368" y="82550"/>
                  <a:pt x="6350" y="6553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194550" y="55403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17"/>
                  <a:pt x="17018" y="0"/>
                  <a:pt x="38100" y="0"/>
                </a:cubicBezTo>
                <a:cubicBezTo>
                  <a:pt x="59181" y="0"/>
                  <a:pt x="76200" y="17017"/>
                  <a:pt x="76200" y="38100"/>
                </a:cubicBezTo>
                <a:cubicBezTo>
                  <a:pt x="76200" y="59144"/>
                  <a:pt x="59181" y="76200"/>
                  <a:pt x="38100" y="76200"/>
                </a:cubicBezTo>
                <a:cubicBezTo>
                  <a:pt x="17018" y="76200"/>
                  <a:pt x="0" y="59144"/>
                  <a:pt x="0" y="38100"/>
                </a:cubicBezTo>
              </a:path>
            </a:pathLst>
          </a:custGeom>
          <a:solidFill>
            <a:srgbClr val="008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88200" y="553402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367"/>
                  <a:pt x="23368" y="6350"/>
                  <a:pt x="44450" y="6350"/>
                </a:cubicBezTo>
                <a:cubicBezTo>
                  <a:pt x="65531" y="6350"/>
                  <a:pt x="82550" y="23367"/>
                  <a:pt x="82550" y="44450"/>
                </a:cubicBezTo>
                <a:cubicBezTo>
                  <a:pt x="82550" y="65494"/>
                  <a:pt x="65531" y="82550"/>
                  <a:pt x="44450" y="82550"/>
                </a:cubicBezTo>
                <a:cubicBezTo>
                  <a:pt x="23368" y="82550"/>
                  <a:pt x="6350" y="65494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421563"/>
              </p:ext>
            </p:extLst>
          </p:nvPr>
        </p:nvGraphicFramePr>
        <p:xfrm>
          <a:off x="8007350" y="3808263"/>
          <a:ext cx="25082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5" imgW="126720" imgH="139680" progId="Equation.DSMT4">
                  <p:embed/>
                </p:oleObj>
              </mc:Choice>
              <mc:Fallback>
                <p:oleObj name="Equation" r:id="rId5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7350" y="3808263"/>
                        <a:ext cx="250825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553832"/>
              </p:ext>
            </p:extLst>
          </p:nvPr>
        </p:nvGraphicFramePr>
        <p:xfrm>
          <a:off x="7245350" y="5464175"/>
          <a:ext cx="3270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7" imgW="164880" imgH="177480" progId="Equation.DSMT4">
                  <p:embed/>
                </p:oleObj>
              </mc:Choice>
              <mc:Fallback>
                <p:oleObj name="Equation" r:id="rId7" imgW="1648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350" y="5464175"/>
                        <a:ext cx="3270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3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7037387" cy="1009650"/>
          </a:xfrm>
        </p:spPr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个参数，最少需要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个点对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63502"/>
              </p:ext>
            </p:extLst>
          </p:nvPr>
        </p:nvGraphicFramePr>
        <p:xfrm>
          <a:off x="1528030" y="4008121"/>
          <a:ext cx="3048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3" r:id="rId3" imgW="177963" imgH="228719" progId="Equation.DSMT4">
                  <p:embed/>
                </p:oleObj>
              </mc:Choice>
              <mc:Fallback>
                <p:oleObj r:id="rId3" imgW="177963" imgH="22871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030" y="4008121"/>
                        <a:ext cx="3048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349523"/>
              </p:ext>
            </p:extLst>
          </p:nvPr>
        </p:nvGraphicFramePr>
        <p:xfrm>
          <a:off x="3404414" y="4017105"/>
          <a:ext cx="3270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4" r:id="rId5" imgW="190817" imgH="228917" progId="Equation.DSMT4">
                  <p:embed/>
                </p:oleObj>
              </mc:Choice>
              <mc:Fallback>
                <p:oleObj r:id="rId5" imgW="190817" imgH="2289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4414" y="4017105"/>
                        <a:ext cx="3270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98989"/>
              </p:ext>
            </p:extLst>
          </p:nvPr>
        </p:nvGraphicFramePr>
        <p:xfrm>
          <a:off x="1640701" y="5127960"/>
          <a:ext cx="3270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5" name="Equation" r:id="rId7" imgW="190440" imgH="228600" progId="Equation.DSMT4">
                  <p:embed/>
                </p:oleObj>
              </mc:Choice>
              <mc:Fallback>
                <p:oleObj name="Equation" r:id="rId7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701" y="5127960"/>
                        <a:ext cx="3270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1880414" y="4322037"/>
            <a:ext cx="1447800" cy="838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756314"/>
              </p:ext>
            </p:extLst>
          </p:nvPr>
        </p:nvGraphicFramePr>
        <p:xfrm>
          <a:off x="3339327" y="5115787"/>
          <a:ext cx="3048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327" y="5115787"/>
                        <a:ext cx="3048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277419"/>
              </p:ext>
            </p:extLst>
          </p:nvPr>
        </p:nvGraphicFramePr>
        <p:xfrm>
          <a:off x="5793158" y="3876418"/>
          <a:ext cx="3921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158" y="3876418"/>
                        <a:ext cx="3921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196731"/>
              </p:ext>
            </p:extLst>
          </p:nvPr>
        </p:nvGraphicFramePr>
        <p:xfrm>
          <a:off x="6898428" y="3929924"/>
          <a:ext cx="4143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8" name="Equation" r:id="rId13" imgW="241200" imgH="228600" progId="Equation.DSMT4">
                  <p:embed/>
                </p:oleObj>
              </mc:Choice>
              <mc:Fallback>
                <p:oleObj name="Equation" r:id="rId13" imgW="24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8428" y="3929924"/>
                        <a:ext cx="41433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571483"/>
              </p:ext>
            </p:extLst>
          </p:nvPr>
        </p:nvGraphicFramePr>
        <p:xfrm>
          <a:off x="5456608" y="5073650"/>
          <a:ext cx="4127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" name="Equation" r:id="rId15" imgW="241200" imgH="228600" progId="Equation.DSMT4">
                  <p:embed/>
                </p:oleObj>
              </mc:Choice>
              <mc:Fallback>
                <p:oleObj name="Equation" r:id="rId15" imgW="24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608" y="5073650"/>
                        <a:ext cx="41275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551412"/>
              </p:ext>
            </p:extLst>
          </p:nvPr>
        </p:nvGraphicFramePr>
        <p:xfrm>
          <a:off x="7144121" y="5060950"/>
          <a:ext cx="4143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0" name="Equation" r:id="rId17" imgW="241200" imgH="228600" progId="Equation.DSMT4">
                  <p:embed/>
                </p:oleObj>
              </mc:Choice>
              <mc:Fallback>
                <p:oleObj name="Equation" r:id="rId17" imgW="24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4121" y="5060950"/>
                        <a:ext cx="41433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梯形 14"/>
          <p:cNvSpPr/>
          <p:nvPr/>
        </p:nvSpPr>
        <p:spPr bwMode="auto">
          <a:xfrm>
            <a:off x="5943600" y="4267200"/>
            <a:ext cx="1126279" cy="880136"/>
          </a:xfrm>
          <a:prstGeom prst="trapezoi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343400" y="4648200"/>
            <a:ext cx="68580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10811"/>
              </p:ext>
            </p:extLst>
          </p:nvPr>
        </p:nvGraphicFramePr>
        <p:xfrm>
          <a:off x="5410200" y="1386113"/>
          <a:ext cx="2754312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" r:id="rId19" imgW="1422717" imgH="711517" progId="Equation.DSMT4">
                  <p:embed/>
                </p:oleObj>
              </mc:Choice>
              <mc:Fallback>
                <p:oleObj r:id="rId19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386113"/>
                        <a:ext cx="2754312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9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7037387" cy="1009650"/>
          </a:xfrm>
        </p:spPr>
        <p:txBody>
          <a:bodyPr/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：非线性最小二乘</a:t>
            </a:r>
            <a:endParaRPr lang="zh-CN" altLang="en-US" dirty="0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17060"/>
              </p:ext>
            </p:extLst>
          </p:nvPr>
        </p:nvGraphicFramePr>
        <p:xfrm>
          <a:off x="426920" y="2819400"/>
          <a:ext cx="32178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3" imgW="2019240" imgH="711000" progId="Equation.DSMT4">
                  <p:embed/>
                </p:oleObj>
              </mc:Choice>
              <mc:Fallback>
                <p:oleObj name="Equation" r:id="rId3" imgW="20192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20" y="2819400"/>
                        <a:ext cx="3217863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/>
        </p:nvSpPr>
        <p:spPr bwMode="auto">
          <a:xfrm>
            <a:off x="3951149" y="3233738"/>
            <a:ext cx="68580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89" y="3649779"/>
            <a:ext cx="3423263" cy="6706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611" y="2319338"/>
            <a:ext cx="3516413" cy="7558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399" y="4876800"/>
            <a:ext cx="6147900" cy="9263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6049810"/>
            <a:ext cx="2631488" cy="38078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1015206" y="4800600"/>
            <a:ext cx="6604794" cy="1799007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9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180387" cy="567760"/>
          </a:xfrm>
        </p:spPr>
        <p:txBody>
          <a:bodyPr/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</a:t>
            </a:r>
            <a:r>
              <a:rPr lang="en-US" altLang="zh-CN" dirty="0"/>
              <a:t>2</a:t>
            </a:r>
            <a:r>
              <a:rPr lang="zh-CN" altLang="en-US" dirty="0" smtClean="0"/>
              <a:t>：直接线性变换（</a:t>
            </a:r>
            <a:r>
              <a:rPr lang="en-US" altLang="zh-CN" dirty="0" smtClean="0"/>
              <a:t>DLT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Direct Linear Transform)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7" y="2286000"/>
            <a:ext cx="8104051" cy="47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180387" cy="567760"/>
          </a:xfrm>
        </p:spPr>
        <p:txBody>
          <a:bodyPr/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</a:t>
            </a:r>
            <a:r>
              <a:rPr lang="en-US" altLang="zh-CN" dirty="0"/>
              <a:t>2</a:t>
            </a:r>
            <a:r>
              <a:rPr lang="zh-CN" altLang="en-US" dirty="0" smtClean="0"/>
              <a:t>：直接线性变换（</a:t>
            </a:r>
            <a:r>
              <a:rPr lang="en-US" altLang="zh-CN" dirty="0" smtClean="0"/>
              <a:t>DLT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Direct Linear Transform)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3" y="1930707"/>
            <a:ext cx="8153400" cy="47669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04800" y="1938668"/>
            <a:ext cx="45720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0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0" y="1905000"/>
            <a:ext cx="7869227" cy="472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透视变换估计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180387" cy="567760"/>
          </a:xfrm>
        </p:spPr>
        <p:txBody>
          <a:bodyPr/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</a:t>
            </a:r>
            <a:r>
              <a:rPr lang="en-US" altLang="zh-CN" dirty="0"/>
              <a:t>2</a:t>
            </a:r>
            <a:r>
              <a:rPr lang="zh-CN" altLang="en-US" dirty="0" smtClean="0"/>
              <a:t>：直接线性变换（</a:t>
            </a:r>
            <a:r>
              <a:rPr lang="en-US" altLang="zh-CN" dirty="0" smtClean="0"/>
              <a:t>DLT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Direct Linear Transform)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5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特征检测</a:t>
            </a:r>
            <a:r>
              <a:rPr lang="en-US" altLang="zh-CN" dirty="0" smtClean="0"/>
              <a:t>+</a:t>
            </a:r>
            <a:r>
              <a:rPr lang="zh-CN" altLang="en-US" dirty="0" smtClean="0"/>
              <a:t>匹配</a:t>
            </a:r>
            <a:endParaRPr lang="zh-CN" altLang="en-US" dirty="0"/>
          </a:p>
        </p:txBody>
      </p:sp>
      <p:pic>
        <p:nvPicPr>
          <p:cNvPr id="4" name="图片 3" descr="图片包含 柱, 建筑物&#10;&#10;自动生成的说明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13719"/>
            <a:ext cx="3581399" cy="21336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t="12500"/>
          <a:stretch/>
        </p:blipFill>
        <p:spPr>
          <a:xfrm>
            <a:off x="1524000" y="4267200"/>
            <a:ext cx="6324600" cy="21336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8934"/>
            <a:ext cx="3573145" cy="2287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7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482600"/>
            <a:ext cx="656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Warping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Homographies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75100" y="5905500"/>
            <a:ext cx="1422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8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Black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area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where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pixel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75100" y="6388100"/>
            <a:ext cx="95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maps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</a:p>
          <a:p>
            <a:pPr>
              <a:lnSpc>
                <a:spcPts val="12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84300" y="3695700"/>
            <a:ext cx="24003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794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plane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27700" y="3429000"/>
            <a:ext cx="22479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5969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1905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Steve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34375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zh-CN" altLang="en-US" dirty="0" smtClean="0"/>
              <a:t>外点</a:t>
            </a:r>
            <a:r>
              <a:rPr lang="en-US" altLang="zh-CN" dirty="0" smtClean="0"/>
              <a:t>(Outlier)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628650"/>
          </a:xfrm>
        </p:spPr>
        <p:txBody>
          <a:bodyPr/>
          <a:lstStyle/>
          <a:p>
            <a:r>
              <a:rPr lang="zh-CN" altLang="en-US" dirty="0"/>
              <a:t>实</a:t>
            </a:r>
            <a:r>
              <a:rPr lang="zh-CN" altLang="en-US" dirty="0" smtClean="0"/>
              <a:t>际的特征点匹配都</a:t>
            </a:r>
            <a:r>
              <a:rPr lang="zh-CN" altLang="en-US" dirty="0"/>
              <a:t>可</a:t>
            </a:r>
            <a:r>
              <a:rPr lang="zh-CN" altLang="en-US" dirty="0" smtClean="0"/>
              <a:t>能包含大量的错误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t="12500"/>
          <a:stretch/>
        </p:blipFill>
        <p:spPr>
          <a:xfrm>
            <a:off x="1143000" y="2819400"/>
            <a:ext cx="685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zh-CN" altLang="en-US" dirty="0" smtClean="0"/>
              <a:t>外点</a:t>
            </a:r>
            <a:r>
              <a:rPr lang="en-US" altLang="zh-CN" dirty="0" smtClean="0"/>
              <a:t>(Outlier)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628650"/>
          </a:xfrm>
        </p:spPr>
        <p:txBody>
          <a:bodyPr/>
          <a:lstStyle/>
          <a:p>
            <a:r>
              <a:rPr lang="zh-CN" altLang="en-US" dirty="0"/>
              <a:t>实</a:t>
            </a:r>
            <a:r>
              <a:rPr lang="zh-CN" altLang="en-US" dirty="0" smtClean="0"/>
              <a:t>际的特征点匹配都</a:t>
            </a:r>
            <a:r>
              <a:rPr lang="zh-CN" altLang="en-US" dirty="0"/>
              <a:t>可</a:t>
            </a:r>
            <a:r>
              <a:rPr lang="zh-CN" altLang="en-US" dirty="0" smtClean="0"/>
              <a:t>能包含大量的错误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95600"/>
            <a:ext cx="6913713" cy="28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2654300"/>
            <a:ext cx="4229100" cy="2794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520700"/>
            <a:ext cx="81026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Least-Squares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Assuming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particular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known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37400" y="6464300"/>
            <a:ext cx="1930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27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65</a:t>
            </a:r>
          </a:p>
          <a:p>
            <a:pPr>
              <a:lnSpc>
                <a:spcPts val="1400"/>
              </a:lnSpc>
              <a:tabLst>
                <a:tab pos="17272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Forsyth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Ponce</a:t>
            </a:r>
          </a:p>
        </p:txBody>
      </p:sp>
    </p:spTree>
    <p:extLst>
      <p:ext uri="{BB962C8B-B14F-4D97-AF65-F5344CB8AC3E}">
        <p14:creationId xmlns:p14="http://schemas.microsoft.com/office/powerpoint/2010/main" val="29521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6700" y="1498600"/>
            <a:ext cx="6057900" cy="4838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6197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Outliers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Affect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Least-Squares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37400" y="6464300"/>
            <a:ext cx="1930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27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66</a:t>
            </a:r>
          </a:p>
          <a:p>
            <a:pPr>
              <a:lnSpc>
                <a:spcPts val="1400"/>
              </a:lnSpc>
              <a:tabLst>
                <a:tab pos="17272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Forsyth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Ponce</a:t>
            </a:r>
          </a:p>
        </p:txBody>
      </p:sp>
    </p:spTree>
    <p:extLst>
      <p:ext uri="{BB962C8B-B14F-4D97-AF65-F5344CB8AC3E}">
        <p14:creationId xmlns:p14="http://schemas.microsoft.com/office/powerpoint/2010/main" val="1287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6700" y="1346200"/>
            <a:ext cx="6057900" cy="4838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6197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Outliers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Affect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Least-Squares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37400" y="6464300"/>
            <a:ext cx="1930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27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7272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Forsyth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Ponce</a:t>
            </a:r>
          </a:p>
        </p:txBody>
      </p:sp>
    </p:spTree>
    <p:extLst>
      <p:ext uri="{BB962C8B-B14F-4D97-AF65-F5344CB8AC3E}">
        <p14:creationId xmlns:p14="http://schemas.microsoft.com/office/powerpoint/2010/main" val="39925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596900"/>
            <a:ext cx="8293100" cy="388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Strategy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1: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[Fischler81]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SA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onsensus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Approach: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impact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outliers,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let’s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look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“inliers”,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those.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Intuition: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outlier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chosen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current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resulting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won’t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much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support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4059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48640" y="1598675"/>
            <a:ext cx="1822704" cy="30480"/>
          </a:xfrm>
          <a:custGeom>
            <a:avLst/>
            <a:gdLst>
              <a:gd name="connsiteX0" fmla="*/ 0 w 1822704"/>
              <a:gd name="connsiteY0" fmla="*/ 15240 h 30480"/>
              <a:gd name="connsiteX1" fmla="*/ 1822704 w 1822704"/>
              <a:gd name="connsiteY1" fmla="*/ 15240 h 30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2704" h="30480">
                <a:moveTo>
                  <a:pt x="0" y="15240"/>
                </a:moveTo>
                <a:lnTo>
                  <a:pt x="1822704" y="1524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660400"/>
            <a:ext cx="8115300" cy="571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334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334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loop:</a:t>
            </a:r>
          </a:p>
          <a:p>
            <a:pPr>
              <a:lnSpc>
                <a:spcPts val="4100"/>
              </a:lnSpc>
              <a:tabLst>
                <a:tab pos="533400" algn="l"/>
              </a:tabLst>
            </a:pPr>
            <a:r>
              <a:rPr lang="en-US" altLang="zh-CN" sz="276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1.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Randomly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select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group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which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</a:p>
          <a:p>
            <a:pPr>
              <a:lnSpc>
                <a:spcPts val="28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(e.g.,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group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  <a:p>
            <a:pPr>
              <a:lnSpc>
                <a:spcPts val="28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matches)</a:t>
            </a:r>
          </a:p>
          <a:p>
            <a:pPr>
              <a:lnSpc>
                <a:spcPts val="4100"/>
              </a:lnSpc>
              <a:tabLst>
                <a:tab pos="533400" algn="l"/>
              </a:tabLst>
            </a:pPr>
            <a:r>
              <a:rPr lang="en-US" altLang="zh-CN" sz="276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2.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group</a:t>
            </a:r>
          </a:p>
          <a:p>
            <a:pPr>
              <a:lnSpc>
                <a:spcPts val="4000"/>
              </a:lnSpc>
              <a:tabLst>
                <a:tab pos="533400" algn="l"/>
              </a:tabLst>
            </a:pPr>
            <a:r>
              <a:rPr lang="en-US" altLang="zh-CN" sz="276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3.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</a:p>
          <a:p>
            <a:pPr>
              <a:lnSpc>
                <a:spcPts val="4000"/>
              </a:lnSpc>
              <a:tabLst>
                <a:tab pos="533400" algn="l"/>
              </a:tabLst>
            </a:pPr>
            <a:r>
              <a:rPr lang="en-US" altLang="zh-CN" sz="276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4.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number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sufficiently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large,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re-</a:t>
            </a:r>
          </a:p>
          <a:p>
            <a:pPr>
              <a:lnSpc>
                <a:spcPts val="28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least-squares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</a:t>
            </a:r>
          </a:p>
          <a:p>
            <a:pPr>
              <a:lnSpc>
                <a:spcPts val="28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33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Keep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largest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number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  <a:p>
            <a:pPr>
              <a:lnSpc>
                <a:spcPts val="28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69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12665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46100" y="508000"/>
            <a:ext cx="5524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003300" y="1828800"/>
            <a:ext cx="88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282700" y="1701800"/>
            <a:ext cx="6057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How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many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line?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</p:spTree>
    <p:extLst>
      <p:ext uri="{BB962C8B-B14F-4D97-AF65-F5344CB8AC3E}">
        <p14:creationId xmlns:p14="http://schemas.microsoft.com/office/powerpoint/2010/main" val="34656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46100" y="635000"/>
            <a:ext cx="6934200" cy="501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two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7709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332788" cy="973138"/>
          </a:xfrm>
        </p:spPr>
        <p:txBody>
          <a:bodyPr/>
          <a:lstStyle/>
          <a:p>
            <a:pPr algn="ctr"/>
            <a:r>
              <a:rPr lang="zh-CN" altLang="en-US" dirty="0" smtClean="0"/>
              <a:t>运动估计（图像配准</a:t>
            </a:r>
            <a:r>
              <a:rPr lang="en-US" altLang="zh-CN" dirty="0" smtClean="0"/>
              <a:t>/Alignment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22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88937" y="2774950"/>
            <a:ext cx="7861363" cy="1955800"/>
          </a:xfrm>
          <a:custGeom>
            <a:avLst/>
            <a:gdLst>
              <a:gd name="connsiteX0" fmla="*/ 6350 w 7861363"/>
              <a:gd name="connsiteY0" fmla="*/ 1949450 h 1955800"/>
              <a:gd name="connsiteX1" fmla="*/ 7855013 w 7861363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63" h="1955800">
                <a:moveTo>
                  <a:pt x="6350" y="1949450"/>
                </a:moveTo>
                <a:lnTo>
                  <a:pt x="78550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46100" y="635000"/>
            <a:ext cx="6807200" cy="501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28530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88937" y="2774950"/>
            <a:ext cx="7861363" cy="1955800"/>
          </a:xfrm>
          <a:custGeom>
            <a:avLst/>
            <a:gdLst>
              <a:gd name="connsiteX0" fmla="*/ 6350 w 7861363"/>
              <a:gd name="connsiteY0" fmla="*/ 1949450 h 1955800"/>
              <a:gd name="connsiteX1" fmla="*/ 7855013 w 7861363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63" h="1955800">
                <a:moveTo>
                  <a:pt x="6350" y="1949450"/>
                </a:moveTo>
                <a:lnTo>
                  <a:pt x="78550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61962" y="3135376"/>
            <a:ext cx="7861363" cy="1955800"/>
          </a:xfrm>
          <a:custGeom>
            <a:avLst/>
            <a:gdLst>
              <a:gd name="connsiteX0" fmla="*/ 6350 w 7861363"/>
              <a:gd name="connsiteY0" fmla="*/ 1949450 h 1955800"/>
              <a:gd name="connsiteX1" fmla="*/ 7855013 w 7861363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63" h="1955800">
                <a:moveTo>
                  <a:pt x="6350" y="1949450"/>
                </a:moveTo>
                <a:lnTo>
                  <a:pt x="78550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44475" y="2343150"/>
            <a:ext cx="7861300" cy="1955800"/>
          </a:xfrm>
          <a:custGeom>
            <a:avLst/>
            <a:gdLst>
              <a:gd name="connsiteX0" fmla="*/ 6350 w 7861300"/>
              <a:gd name="connsiteY0" fmla="*/ 1949450 h 1955800"/>
              <a:gd name="connsiteX1" fmla="*/ 7854950 w 7861300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00" h="1955800">
                <a:moveTo>
                  <a:pt x="6350" y="1949450"/>
                </a:moveTo>
                <a:lnTo>
                  <a:pt x="78549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46100" y="660400"/>
            <a:ext cx="75565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Total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number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</a:p>
          <a:p>
            <a:pPr>
              <a:lnSpc>
                <a:spcPts val="28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threshold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  <a:p>
            <a:pPr>
              <a:lnSpc>
                <a:spcPts val="28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line.</a:t>
            </a:r>
          </a:p>
        </p:txBody>
      </p:sp>
    </p:spTree>
    <p:extLst>
      <p:ext uri="{BB962C8B-B14F-4D97-AF65-F5344CB8AC3E}">
        <p14:creationId xmlns:p14="http://schemas.microsoft.com/office/powerpoint/2010/main" val="4994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88937" y="2774950"/>
            <a:ext cx="7861363" cy="1955800"/>
          </a:xfrm>
          <a:custGeom>
            <a:avLst/>
            <a:gdLst>
              <a:gd name="connsiteX0" fmla="*/ 6350 w 7861363"/>
              <a:gd name="connsiteY0" fmla="*/ 1949450 h 1955800"/>
              <a:gd name="connsiteX1" fmla="*/ 7855013 w 7861363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63" h="1955800">
                <a:moveTo>
                  <a:pt x="6350" y="1949450"/>
                </a:moveTo>
                <a:lnTo>
                  <a:pt x="78550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61962" y="3135376"/>
            <a:ext cx="7861363" cy="1955800"/>
          </a:xfrm>
          <a:custGeom>
            <a:avLst/>
            <a:gdLst>
              <a:gd name="connsiteX0" fmla="*/ 6350 w 7861363"/>
              <a:gd name="connsiteY0" fmla="*/ 1949450 h 1955800"/>
              <a:gd name="connsiteX1" fmla="*/ 7855013 w 7861363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63" h="1955800">
                <a:moveTo>
                  <a:pt x="6350" y="1949450"/>
                </a:moveTo>
                <a:lnTo>
                  <a:pt x="78550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44475" y="2343150"/>
            <a:ext cx="7861300" cy="1955800"/>
          </a:xfrm>
          <a:custGeom>
            <a:avLst/>
            <a:gdLst>
              <a:gd name="connsiteX0" fmla="*/ 6350 w 7861300"/>
              <a:gd name="connsiteY0" fmla="*/ 1949450 h 1955800"/>
              <a:gd name="connsiteX1" fmla="*/ 7854950 w 7861300"/>
              <a:gd name="connsiteY1" fmla="*/ 6350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61300" h="1955800">
                <a:moveTo>
                  <a:pt x="6350" y="1949450"/>
                </a:moveTo>
                <a:lnTo>
                  <a:pt x="78549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74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46100" y="660400"/>
            <a:ext cx="85852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  <a:tab pos="66294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  <a:tab pos="6629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330700" algn="l"/>
                <a:tab pos="6629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“7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inlier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330700" algn="l"/>
                <a:tab pos="6629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Total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number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</a:p>
          <a:p>
            <a:pPr>
              <a:lnSpc>
                <a:spcPts val="2800"/>
              </a:lnSpc>
              <a:tabLst>
                <a:tab pos="4330700" algn="l"/>
                <a:tab pos="662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threshold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</a:p>
          <a:p>
            <a:pPr>
              <a:lnSpc>
                <a:spcPts val="2800"/>
              </a:lnSpc>
              <a:tabLst>
                <a:tab pos="4330700" algn="l"/>
                <a:tab pos="662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line.</a:t>
            </a:r>
          </a:p>
        </p:txBody>
      </p:sp>
    </p:spTree>
    <p:extLst>
      <p:ext uri="{BB962C8B-B14F-4D97-AF65-F5344CB8AC3E}">
        <p14:creationId xmlns:p14="http://schemas.microsoft.com/office/powerpoint/2010/main" val="17195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49300" y="2127250"/>
            <a:ext cx="6134100" cy="4187825"/>
          </a:xfrm>
          <a:custGeom>
            <a:avLst/>
            <a:gdLst>
              <a:gd name="connsiteX0" fmla="*/ 6350 w 6134100"/>
              <a:gd name="connsiteY0" fmla="*/ 4181475 h 4187825"/>
              <a:gd name="connsiteX1" fmla="*/ 6127750 w 6134100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00" h="4187825">
                <a:moveTo>
                  <a:pt x="6350" y="4181475"/>
                </a:moveTo>
                <a:lnTo>
                  <a:pt x="6127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5200" y="2343150"/>
            <a:ext cx="6134100" cy="4187825"/>
          </a:xfrm>
          <a:custGeom>
            <a:avLst/>
            <a:gdLst>
              <a:gd name="connsiteX0" fmla="*/ 6350 w 6134100"/>
              <a:gd name="connsiteY0" fmla="*/ 4181475 h 4187825"/>
              <a:gd name="connsiteX1" fmla="*/ 6127750 w 6134100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00" h="4187825">
                <a:moveTo>
                  <a:pt x="6350" y="4181475"/>
                </a:moveTo>
                <a:lnTo>
                  <a:pt x="6127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04837" y="1838325"/>
            <a:ext cx="6134163" cy="4187825"/>
          </a:xfrm>
          <a:custGeom>
            <a:avLst/>
            <a:gdLst>
              <a:gd name="connsiteX0" fmla="*/ 6350 w 6134163"/>
              <a:gd name="connsiteY0" fmla="*/ 4181475 h 4187825"/>
              <a:gd name="connsiteX1" fmla="*/ 6127813 w 6134163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63" h="4187825">
                <a:moveTo>
                  <a:pt x="6350" y="4181475"/>
                </a:moveTo>
                <a:lnTo>
                  <a:pt x="61278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46100" y="647700"/>
            <a:ext cx="74803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Repeat,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until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get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</a:p>
          <a:p>
            <a:pPr>
              <a:lnSpc>
                <a:spcPts val="2800"/>
              </a:lnSpc>
              <a:tabLst>
                <a:tab pos="4330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good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result.</a:t>
            </a:r>
          </a:p>
        </p:txBody>
      </p:sp>
    </p:spTree>
    <p:extLst>
      <p:ext uri="{BB962C8B-B14F-4D97-AF65-F5344CB8AC3E}">
        <p14:creationId xmlns:p14="http://schemas.microsoft.com/office/powerpoint/2010/main" val="42487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08625" y="3357498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02275" y="3351148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67175" y="40767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0" y="0"/>
                  <a:pt x="144526" y="32384"/>
                  <a:pt x="144526" y="72263"/>
                </a:cubicBezTo>
                <a:cubicBezTo>
                  <a:pt x="144526" y="112140"/>
                  <a:pt x="112140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60825" y="40703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0" y="6350"/>
                  <a:pt x="150876" y="38734"/>
                  <a:pt x="150876" y="78613"/>
                </a:cubicBezTo>
                <a:cubicBezTo>
                  <a:pt x="150876" y="118490"/>
                  <a:pt x="118490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32201" y="4581525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7" y="0"/>
                  <a:pt x="72135" y="0"/>
                </a:cubicBezTo>
                <a:cubicBezTo>
                  <a:pt x="112013" y="0"/>
                  <a:pt x="144398" y="32384"/>
                  <a:pt x="144398" y="72263"/>
                </a:cubicBezTo>
                <a:cubicBezTo>
                  <a:pt x="144398" y="112140"/>
                  <a:pt x="112013" y="144526"/>
                  <a:pt x="72135" y="144526"/>
                </a:cubicBezTo>
                <a:cubicBezTo>
                  <a:pt x="32257" y="144526"/>
                  <a:pt x="0" y="112140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125851" y="4575175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7" y="6350"/>
                  <a:pt x="78485" y="6350"/>
                </a:cubicBezTo>
                <a:cubicBezTo>
                  <a:pt x="118363" y="6350"/>
                  <a:pt x="150748" y="38734"/>
                  <a:pt x="150748" y="78613"/>
                </a:cubicBezTo>
                <a:cubicBezTo>
                  <a:pt x="150748" y="118490"/>
                  <a:pt x="118363" y="150876"/>
                  <a:pt x="78485" y="150876"/>
                </a:cubicBezTo>
                <a:cubicBezTo>
                  <a:pt x="38607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43501" y="3500373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5"/>
                  <a:pt x="32258" y="0"/>
                  <a:pt x="72135" y="0"/>
                </a:cubicBezTo>
                <a:cubicBezTo>
                  <a:pt x="112014" y="0"/>
                  <a:pt x="144398" y="32385"/>
                  <a:pt x="144398" y="72263"/>
                </a:cubicBezTo>
                <a:cubicBezTo>
                  <a:pt x="144398" y="112141"/>
                  <a:pt x="112014" y="144526"/>
                  <a:pt x="72135" y="144526"/>
                </a:cubicBezTo>
                <a:cubicBezTo>
                  <a:pt x="32258" y="144526"/>
                  <a:pt x="0" y="112141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7151" y="3494023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5"/>
                  <a:pt x="38608" y="6350"/>
                  <a:pt x="78485" y="6350"/>
                </a:cubicBezTo>
                <a:cubicBezTo>
                  <a:pt x="118364" y="6350"/>
                  <a:pt x="150748" y="38735"/>
                  <a:pt x="150748" y="78613"/>
                </a:cubicBezTo>
                <a:cubicBezTo>
                  <a:pt x="150748" y="118491"/>
                  <a:pt x="118364" y="150876"/>
                  <a:pt x="78485" y="150876"/>
                </a:cubicBezTo>
                <a:cubicBezTo>
                  <a:pt x="38608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5600" y="30687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29250" y="30623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11701" y="3860800"/>
            <a:ext cx="144398" cy="144526"/>
          </a:xfrm>
          <a:custGeom>
            <a:avLst/>
            <a:gdLst>
              <a:gd name="connsiteX0" fmla="*/ 0 w 144398"/>
              <a:gd name="connsiteY0" fmla="*/ 72263 h 144526"/>
              <a:gd name="connsiteX1" fmla="*/ 72135 w 144398"/>
              <a:gd name="connsiteY1" fmla="*/ 0 h 144526"/>
              <a:gd name="connsiteX2" fmla="*/ 144398 w 144398"/>
              <a:gd name="connsiteY2" fmla="*/ 72263 h 144526"/>
              <a:gd name="connsiteX3" fmla="*/ 72135 w 144398"/>
              <a:gd name="connsiteY3" fmla="*/ 144526 h 144526"/>
              <a:gd name="connsiteX4" fmla="*/ 0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0" y="72263"/>
                </a:moveTo>
                <a:cubicBezTo>
                  <a:pt x="0" y="32384"/>
                  <a:pt x="32258" y="0"/>
                  <a:pt x="72135" y="0"/>
                </a:cubicBezTo>
                <a:cubicBezTo>
                  <a:pt x="112014" y="0"/>
                  <a:pt x="144398" y="32384"/>
                  <a:pt x="144398" y="72263"/>
                </a:cubicBezTo>
                <a:cubicBezTo>
                  <a:pt x="144398" y="112140"/>
                  <a:pt x="112014" y="144526"/>
                  <a:pt x="72135" y="144526"/>
                </a:cubicBezTo>
                <a:cubicBezTo>
                  <a:pt x="32258" y="144526"/>
                  <a:pt x="0" y="112140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05351" y="3854450"/>
            <a:ext cx="157098" cy="157226"/>
          </a:xfrm>
          <a:custGeom>
            <a:avLst/>
            <a:gdLst>
              <a:gd name="connsiteX0" fmla="*/ 6350 w 157098"/>
              <a:gd name="connsiteY0" fmla="*/ 78613 h 157226"/>
              <a:gd name="connsiteX1" fmla="*/ 78485 w 157098"/>
              <a:gd name="connsiteY1" fmla="*/ 6350 h 157226"/>
              <a:gd name="connsiteX2" fmla="*/ 150748 w 157098"/>
              <a:gd name="connsiteY2" fmla="*/ 78613 h 157226"/>
              <a:gd name="connsiteX3" fmla="*/ 78485 w 157098"/>
              <a:gd name="connsiteY3" fmla="*/ 150876 h 157226"/>
              <a:gd name="connsiteX4" fmla="*/ 6350 w 157098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226">
                <a:moveTo>
                  <a:pt x="6350" y="78613"/>
                </a:moveTo>
                <a:cubicBezTo>
                  <a:pt x="6350" y="38734"/>
                  <a:pt x="38608" y="6350"/>
                  <a:pt x="78485" y="6350"/>
                </a:cubicBezTo>
                <a:cubicBezTo>
                  <a:pt x="118364" y="6350"/>
                  <a:pt x="150748" y="38734"/>
                  <a:pt x="150748" y="78613"/>
                </a:cubicBezTo>
                <a:cubicBezTo>
                  <a:pt x="150748" y="118490"/>
                  <a:pt x="118364" y="150876"/>
                  <a:pt x="78485" y="150876"/>
                </a:cubicBezTo>
                <a:cubicBezTo>
                  <a:pt x="38608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979676" y="42212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73326" y="42148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16012" y="5805487"/>
            <a:ext cx="144462" cy="144462"/>
          </a:xfrm>
          <a:custGeom>
            <a:avLst/>
            <a:gdLst>
              <a:gd name="connsiteX0" fmla="*/ 0 w 144462"/>
              <a:gd name="connsiteY0" fmla="*/ 72225 h 144462"/>
              <a:gd name="connsiteX1" fmla="*/ 72237 w 144462"/>
              <a:gd name="connsiteY1" fmla="*/ 0 h 144462"/>
              <a:gd name="connsiteX2" fmla="*/ 144462 w 144462"/>
              <a:gd name="connsiteY2" fmla="*/ 72225 h 144462"/>
              <a:gd name="connsiteX3" fmla="*/ 72237 w 144462"/>
              <a:gd name="connsiteY3" fmla="*/ 144462 h 144462"/>
              <a:gd name="connsiteX4" fmla="*/ 0 w 144462"/>
              <a:gd name="connsiteY4" fmla="*/ 72225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62" h="144462">
                <a:moveTo>
                  <a:pt x="0" y="72225"/>
                </a:moveTo>
                <a:cubicBezTo>
                  <a:pt x="0" y="32334"/>
                  <a:pt x="32334" y="0"/>
                  <a:pt x="72237" y="0"/>
                </a:cubicBezTo>
                <a:cubicBezTo>
                  <a:pt x="112128" y="0"/>
                  <a:pt x="144462" y="32334"/>
                  <a:pt x="144462" y="72225"/>
                </a:cubicBezTo>
                <a:cubicBezTo>
                  <a:pt x="144462" y="112128"/>
                  <a:pt x="112128" y="144462"/>
                  <a:pt x="72237" y="144462"/>
                </a:cubicBezTo>
                <a:cubicBezTo>
                  <a:pt x="32334" y="144462"/>
                  <a:pt x="0" y="112128"/>
                  <a:pt x="0" y="7222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09662" y="5799137"/>
            <a:ext cx="157162" cy="157162"/>
          </a:xfrm>
          <a:custGeom>
            <a:avLst/>
            <a:gdLst>
              <a:gd name="connsiteX0" fmla="*/ 6350 w 157162"/>
              <a:gd name="connsiteY0" fmla="*/ 78575 h 157162"/>
              <a:gd name="connsiteX1" fmla="*/ 78587 w 157162"/>
              <a:gd name="connsiteY1" fmla="*/ 6350 h 157162"/>
              <a:gd name="connsiteX2" fmla="*/ 150812 w 157162"/>
              <a:gd name="connsiteY2" fmla="*/ 78575 h 157162"/>
              <a:gd name="connsiteX3" fmla="*/ 78587 w 157162"/>
              <a:gd name="connsiteY3" fmla="*/ 150812 h 157162"/>
              <a:gd name="connsiteX4" fmla="*/ 6350 w 157162"/>
              <a:gd name="connsiteY4" fmla="*/ 78575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62" h="157162">
                <a:moveTo>
                  <a:pt x="6350" y="78575"/>
                </a:moveTo>
                <a:cubicBezTo>
                  <a:pt x="6350" y="38684"/>
                  <a:pt x="38684" y="6350"/>
                  <a:pt x="78587" y="6350"/>
                </a:cubicBezTo>
                <a:cubicBezTo>
                  <a:pt x="118478" y="6350"/>
                  <a:pt x="150812" y="38684"/>
                  <a:pt x="150812" y="78575"/>
                </a:cubicBezTo>
                <a:cubicBezTo>
                  <a:pt x="150812" y="118478"/>
                  <a:pt x="118478" y="150812"/>
                  <a:pt x="78587" y="150812"/>
                </a:cubicBezTo>
                <a:cubicBezTo>
                  <a:pt x="38684" y="150812"/>
                  <a:pt x="6350" y="118478"/>
                  <a:pt x="6350" y="785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56325" y="2565400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5"/>
                  <a:pt x="32384" y="0"/>
                  <a:pt x="72263" y="0"/>
                </a:cubicBezTo>
                <a:cubicBezTo>
                  <a:pt x="112140" y="0"/>
                  <a:pt x="144526" y="32385"/>
                  <a:pt x="144526" y="72263"/>
                </a:cubicBezTo>
                <a:cubicBezTo>
                  <a:pt x="144526" y="112141"/>
                  <a:pt x="112140" y="144526"/>
                  <a:pt x="72263" y="144526"/>
                </a:cubicBezTo>
                <a:cubicBezTo>
                  <a:pt x="32384" y="144526"/>
                  <a:pt x="0" y="112141"/>
                  <a:pt x="0" y="72263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9975" y="2559050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5"/>
                  <a:pt x="38734" y="6350"/>
                  <a:pt x="78613" y="6350"/>
                </a:cubicBezTo>
                <a:cubicBezTo>
                  <a:pt x="118490" y="6350"/>
                  <a:pt x="150876" y="38735"/>
                  <a:pt x="150876" y="78613"/>
                </a:cubicBezTo>
                <a:cubicBezTo>
                  <a:pt x="150876" y="118491"/>
                  <a:pt x="118490" y="150876"/>
                  <a:pt x="78613" y="150876"/>
                </a:cubicBezTo>
                <a:cubicBezTo>
                  <a:pt x="38734" y="150876"/>
                  <a:pt x="6350" y="118491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00401" y="4941951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94051" y="4935601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32201" y="4437126"/>
            <a:ext cx="144398" cy="144398"/>
          </a:xfrm>
          <a:custGeom>
            <a:avLst/>
            <a:gdLst>
              <a:gd name="connsiteX0" fmla="*/ 0 w 144398"/>
              <a:gd name="connsiteY0" fmla="*/ 72135 h 144398"/>
              <a:gd name="connsiteX1" fmla="*/ 72135 w 144398"/>
              <a:gd name="connsiteY1" fmla="*/ 0 h 144398"/>
              <a:gd name="connsiteX2" fmla="*/ 144398 w 144398"/>
              <a:gd name="connsiteY2" fmla="*/ 72135 h 144398"/>
              <a:gd name="connsiteX3" fmla="*/ 72135 w 144398"/>
              <a:gd name="connsiteY3" fmla="*/ 144398 h 144398"/>
              <a:gd name="connsiteX4" fmla="*/ 0 w 144398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398">
                <a:moveTo>
                  <a:pt x="0" y="72135"/>
                </a:moveTo>
                <a:cubicBezTo>
                  <a:pt x="0" y="32258"/>
                  <a:pt x="32257" y="0"/>
                  <a:pt x="72135" y="0"/>
                </a:cubicBezTo>
                <a:cubicBezTo>
                  <a:pt x="112013" y="0"/>
                  <a:pt x="144398" y="32258"/>
                  <a:pt x="144398" y="72135"/>
                </a:cubicBezTo>
                <a:cubicBezTo>
                  <a:pt x="144398" y="112014"/>
                  <a:pt x="112013" y="144398"/>
                  <a:pt x="72135" y="144398"/>
                </a:cubicBezTo>
                <a:cubicBezTo>
                  <a:pt x="32257" y="144398"/>
                  <a:pt x="0" y="112014"/>
                  <a:pt x="0" y="72135"/>
                </a:cubicBezTo>
              </a:path>
            </a:pathLst>
          </a:custGeom>
          <a:solidFill>
            <a:srgbClr val="00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5851" y="4430776"/>
            <a:ext cx="157098" cy="157098"/>
          </a:xfrm>
          <a:custGeom>
            <a:avLst/>
            <a:gdLst>
              <a:gd name="connsiteX0" fmla="*/ 6350 w 157098"/>
              <a:gd name="connsiteY0" fmla="*/ 78485 h 157098"/>
              <a:gd name="connsiteX1" fmla="*/ 78485 w 157098"/>
              <a:gd name="connsiteY1" fmla="*/ 6350 h 157098"/>
              <a:gd name="connsiteX2" fmla="*/ 150748 w 157098"/>
              <a:gd name="connsiteY2" fmla="*/ 78485 h 157098"/>
              <a:gd name="connsiteX3" fmla="*/ 78485 w 157098"/>
              <a:gd name="connsiteY3" fmla="*/ 150748 h 157098"/>
              <a:gd name="connsiteX4" fmla="*/ 6350 w 157098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098" h="157098">
                <a:moveTo>
                  <a:pt x="6350" y="78485"/>
                </a:moveTo>
                <a:cubicBezTo>
                  <a:pt x="6350" y="38608"/>
                  <a:pt x="38607" y="6350"/>
                  <a:pt x="78485" y="6350"/>
                </a:cubicBezTo>
                <a:cubicBezTo>
                  <a:pt x="118363" y="6350"/>
                  <a:pt x="150748" y="38608"/>
                  <a:pt x="150748" y="78485"/>
                </a:cubicBezTo>
                <a:cubicBezTo>
                  <a:pt x="150748" y="118364"/>
                  <a:pt x="118363" y="150748"/>
                  <a:pt x="78485" y="150748"/>
                </a:cubicBezTo>
                <a:cubicBezTo>
                  <a:pt x="38607" y="150748"/>
                  <a:pt x="6350" y="118364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71775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65425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51725" y="4149725"/>
            <a:ext cx="144526" cy="144526"/>
          </a:xfrm>
          <a:custGeom>
            <a:avLst/>
            <a:gdLst>
              <a:gd name="connsiteX0" fmla="*/ 0 w 144526"/>
              <a:gd name="connsiteY0" fmla="*/ 72263 h 144526"/>
              <a:gd name="connsiteX1" fmla="*/ 72263 w 144526"/>
              <a:gd name="connsiteY1" fmla="*/ 0 h 144526"/>
              <a:gd name="connsiteX2" fmla="*/ 144526 w 144526"/>
              <a:gd name="connsiteY2" fmla="*/ 72263 h 144526"/>
              <a:gd name="connsiteX3" fmla="*/ 72263 w 144526"/>
              <a:gd name="connsiteY3" fmla="*/ 144526 h 144526"/>
              <a:gd name="connsiteX4" fmla="*/ 0 w 144526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526">
                <a:moveTo>
                  <a:pt x="0" y="72263"/>
                </a:moveTo>
                <a:cubicBezTo>
                  <a:pt x="0" y="32384"/>
                  <a:pt x="32384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526"/>
                  <a:pt x="72263" y="144526"/>
                </a:cubicBezTo>
                <a:cubicBezTo>
                  <a:pt x="32384" y="144526"/>
                  <a:pt x="0" y="112140"/>
                  <a:pt x="0" y="7226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45375" y="4143375"/>
            <a:ext cx="157226" cy="157226"/>
          </a:xfrm>
          <a:custGeom>
            <a:avLst/>
            <a:gdLst>
              <a:gd name="connsiteX0" fmla="*/ 6350 w 157226"/>
              <a:gd name="connsiteY0" fmla="*/ 78613 h 157226"/>
              <a:gd name="connsiteX1" fmla="*/ 78613 w 157226"/>
              <a:gd name="connsiteY1" fmla="*/ 6350 h 157226"/>
              <a:gd name="connsiteX2" fmla="*/ 150876 w 157226"/>
              <a:gd name="connsiteY2" fmla="*/ 78613 h 157226"/>
              <a:gd name="connsiteX3" fmla="*/ 78613 w 157226"/>
              <a:gd name="connsiteY3" fmla="*/ 150876 h 157226"/>
              <a:gd name="connsiteX4" fmla="*/ 6350 w 157226"/>
              <a:gd name="connsiteY4" fmla="*/ 78613 h 157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226">
                <a:moveTo>
                  <a:pt x="6350" y="78613"/>
                </a:moveTo>
                <a:cubicBezTo>
                  <a:pt x="6350" y="38734"/>
                  <a:pt x="38734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76"/>
                  <a:pt x="78613" y="150876"/>
                </a:cubicBezTo>
                <a:cubicBezTo>
                  <a:pt x="38734" y="150876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651500" y="2852801"/>
            <a:ext cx="144526" cy="144398"/>
          </a:xfrm>
          <a:custGeom>
            <a:avLst/>
            <a:gdLst>
              <a:gd name="connsiteX0" fmla="*/ 0 w 144526"/>
              <a:gd name="connsiteY0" fmla="*/ 72135 h 144398"/>
              <a:gd name="connsiteX1" fmla="*/ 72263 w 144526"/>
              <a:gd name="connsiteY1" fmla="*/ 0 h 144398"/>
              <a:gd name="connsiteX2" fmla="*/ 144526 w 144526"/>
              <a:gd name="connsiteY2" fmla="*/ 72135 h 144398"/>
              <a:gd name="connsiteX3" fmla="*/ 72263 w 144526"/>
              <a:gd name="connsiteY3" fmla="*/ 144398 h 144398"/>
              <a:gd name="connsiteX4" fmla="*/ 0 w 144526"/>
              <a:gd name="connsiteY4" fmla="*/ 72135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398">
                <a:moveTo>
                  <a:pt x="0" y="72135"/>
                </a:moveTo>
                <a:cubicBezTo>
                  <a:pt x="0" y="32257"/>
                  <a:pt x="32384" y="0"/>
                  <a:pt x="72263" y="0"/>
                </a:cubicBezTo>
                <a:cubicBezTo>
                  <a:pt x="112140" y="0"/>
                  <a:pt x="144526" y="32257"/>
                  <a:pt x="144526" y="72135"/>
                </a:cubicBezTo>
                <a:cubicBezTo>
                  <a:pt x="144526" y="112013"/>
                  <a:pt x="112140" y="144398"/>
                  <a:pt x="72263" y="144398"/>
                </a:cubicBezTo>
                <a:cubicBezTo>
                  <a:pt x="32384" y="144398"/>
                  <a:pt x="0" y="112013"/>
                  <a:pt x="0" y="72135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645150" y="2846451"/>
            <a:ext cx="157226" cy="157098"/>
          </a:xfrm>
          <a:custGeom>
            <a:avLst/>
            <a:gdLst>
              <a:gd name="connsiteX0" fmla="*/ 6350 w 157226"/>
              <a:gd name="connsiteY0" fmla="*/ 78485 h 157098"/>
              <a:gd name="connsiteX1" fmla="*/ 78613 w 157226"/>
              <a:gd name="connsiteY1" fmla="*/ 6350 h 157098"/>
              <a:gd name="connsiteX2" fmla="*/ 150876 w 157226"/>
              <a:gd name="connsiteY2" fmla="*/ 78485 h 157098"/>
              <a:gd name="connsiteX3" fmla="*/ 78613 w 157226"/>
              <a:gd name="connsiteY3" fmla="*/ 150748 h 157098"/>
              <a:gd name="connsiteX4" fmla="*/ 6350 w 157226"/>
              <a:gd name="connsiteY4" fmla="*/ 78485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098">
                <a:moveTo>
                  <a:pt x="6350" y="78485"/>
                </a:moveTo>
                <a:cubicBezTo>
                  <a:pt x="6350" y="38607"/>
                  <a:pt x="38734" y="6350"/>
                  <a:pt x="78613" y="6350"/>
                </a:cubicBezTo>
                <a:cubicBezTo>
                  <a:pt x="118490" y="6350"/>
                  <a:pt x="150876" y="38607"/>
                  <a:pt x="150876" y="78485"/>
                </a:cubicBezTo>
                <a:cubicBezTo>
                  <a:pt x="150876" y="118363"/>
                  <a:pt x="118490" y="150748"/>
                  <a:pt x="78613" y="150748"/>
                </a:cubicBezTo>
                <a:cubicBezTo>
                  <a:pt x="38734" y="150748"/>
                  <a:pt x="6350" y="118363"/>
                  <a:pt x="6350" y="784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835150" y="5445125"/>
            <a:ext cx="144526" cy="144462"/>
          </a:xfrm>
          <a:custGeom>
            <a:avLst/>
            <a:gdLst>
              <a:gd name="connsiteX0" fmla="*/ 0 w 144526"/>
              <a:gd name="connsiteY0" fmla="*/ 72263 h 144462"/>
              <a:gd name="connsiteX1" fmla="*/ 72263 w 144526"/>
              <a:gd name="connsiteY1" fmla="*/ 0 h 144462"/>
              <a:gd name="connsiteX2" fmla="*/ 144526 w 144526"/>
              <a:gd name="connsiteY2" fmla="*/ 72263 h 144462"/>
              <a:gd name="connsiteX3" fmla="*/ 72263 w 144526"/>
              <a:gd name="connsiteY3" fmla="*/ 144462 h 144462"/>
              <a:gd name="connsiteX4" fmla="*/ 0 w 144526"/>
              <a:gd name="connsiteY4" fmla="*/ 72263 h 144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526" h="144462">
                <a:moveTo>
                  <a:pt x="0" y="72263"/>
                </a:moveTo>
                <a:cubicBezTo>
                  <a:pt x="0" y="32384"/>
                  <a:pt x="32385" y="0"/>
                  <a:pt x="72263" y="0"/>
                </a:cubicBezTo>
                <a:cubicBezTo>
                  <a:pt x="112141" y="0"/>
                  <a:pt x="144526" y="32384"/>
                  <a:pt x="144526" y="72263"/>
                </a:cubicBezTo>
                <a:cubicBezTo>
                  <a:pt x="144526" y="112140"/>
                  <a:pt x="112141" y="144462"/>
                  <a:pt x="72263" y="144462"/>
                </a:cubicBezTo>
                <a:cubicBezTo>
                  <a:pt x="32385" y="144462"/>
                  <a:pt x="0" y="112140"/>
                  <a:pt x="0" y="72263"/>
                </a:cubicBez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828800" y="5438775"/>
            <a:ext cx="157226" cy="157162"/>
          </a:xfrm>
          <a:custGeom>
            <a:avLst/>
            <a:gdLst>
              <a:gd name="connsiteX0" fmla="*/ 6350 w 157226"/>
              <a:gd name="connsiteY0" fmla="*/ 78613 h 157162"/>
              <a:gd name="connsiteX1" fmla="*/ 78613 w 157226"/>
              <a:gd name="connsiteY1" fmla="*/ 6350 h 157162"/>
              <a:gd name="connsiteX2" fmla="*/ 150876 w 157226"/>
              <a:gd name="connsiteY2" fmla="*/ 78613 h 157162"/>
              <a:gd name="connsiteX3" fmla="*/ 78613 w 157226"/>
              <a:gd name="connsiteY3" fmla="*/ 150812 h 157162"/>
              <a:gd name="connsiteX4" fmla="*/ 6350 w 157226"/>
              <a:gd name="connsiteY4" fmla="*/ 78613 h 157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226" h="157162">
                <a:moveTo>
                  <a:pt x="6350" y="78613"/>
                </a:moveTo>
                <a:cubicBezTo>
                  <a:pt x="6350" y="38734"/>
                  <a:pt x="38735" y="6350"/>
                  <a:pt x="78613" y="6350"/>
                </a:cubicBezTo>
                <a:cubicBezTo>
                  <a:pt x="118491" y="6350"/>
                  <a:pt x="150876" y="38734"/>
                  <a:pt x="150876" y="78613"/>
                </a:cubicBezTo>
                <a:cubicBezTo>
                  <a:pt x="150876" y="118490"/>
                  <a:pt x="118491" y="150812"/>
                  <a:pt x="78613" y="150812"/>
                </a:cubicBezTo>
                <a:cubicBezTo>
                  <a:pt x="38735" y="150812"/>
                  <a:pt x="6350" y="118490"/>
                  <a:pt x="6350" y="78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49300" y="2127250"/>
            <a:ext cx="6134100" cy="4187825"/>
          </a:xfrm>
          <a:custGeom>
            <a:avLst/>
            <a:gdLst>
              <a:gd name="connsiteX0" fmla="*/ 6350 w 6134100"/>
              <a:gd name="connsiteY0" fmla="*/ 4181475 h 4187825"/>
              <a:gd name="connsiteX1" fmla="*/ 6127750 w 6134100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00" h="4187825">
                <a:moveTo>
                  <a:pt x="6350" y="4181475"/>
                </a:moveTo>
                <a:lnTo>
                  <a:pt x="6127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5200" y="2343150"/>
            <a:ext cx="6134100" cy="4187825"/>
          </a:xfrm>
          <a:custGeom>
            <a:avLst/>
            <a:gdLst>
              <a:gd name="connsiteX0" fmla="*/ 6350 w 6134100"/>
              <a:gd name="connsiteY0" fmla="*/ 4181475 h 4187825"/>
              <a:gd name="connsiteX1" fmla="*/ 6127750 w 6134100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00" h="4187825">
                <a:moveTo>
                  <a:pt x="6350" y="4181475"/>
                </a:moveTo>
                <a:lnTo>
                  <a:pt x="6127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04837" y="1838325"/>
            <a:ext cx="6134163" cy="4187825"/>
          </a:xfrm>
          <a:custGeom>
            <a:avLst/>
            <a:gdLst>
              <a:gd name="connsiteX0" fmla="*/ 6350 w 6134163"/>
              <a:gd name="connsiteY0" fmla="*/ 4181475 h 4187825"/>
              <a:gd name="connsiteX1" fmla="*/ 6127813 w 6134163"/>
              <a:gd name="connsiteY1" fmla="*/ 6350 h 4187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163" h="4187825">
                <a:moveTo>
                  <a:pt x="6350" y="4181475"/>
                </a:moveTo>
                <a:lnTo>
                  <a:pt x="61278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3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3700" y="6654800"/>
            <a:ext cx="2082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Jinxiang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Chai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46100" y="647700"/>
            <a:ext cx="83058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330700" algn="l"/>
                <a:tab pos="61976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Line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330700" algn="l"/>
                <a:tab pos="61976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Task: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4330700" algn="l"/>
                <a:tab pos="61976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“11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inlier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43307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Repeat,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until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get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</a:p>
          <a:p>
            <a:pPr>
              <a:lnSpc>
                <a:spcPts val="2800"/>
              </a:lnSpc>
              <a:tabLst>
                <a:tab pos="43307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good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result.</a:t>
            </a:r>
          </a:p>
        </p:txBody>
      </p:sp>
    </p:spTree>
    <p:extLst>
      <p:ext uri="{BB962C8B-B14F-4D97-AF65-F5344CB8AC3E}">
        <p14:creationId xmlns:p14="http://schemas.microsoft.com/office/powerpoint/2010/main" val="18479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508000"/>
            <a:ext cx="5537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How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many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samples?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many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needed?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1841500"/>
            <a:ext cx="1143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200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82700" y="1714500"/>
            <a:ext cx="59055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Suppose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(points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line).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needed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hypothesis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lines)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chosen.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3581400"/>
            <a:ext cx="5140831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Prob.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fail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is:  p=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4470400"/>
            <a:ext cx="83947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</a:tabLst>
            </a:pPr>
            <a:r>
              <a:rPr lang="en-US" altLang="zh-CN" sz="240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Choose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high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enough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keep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below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desired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failure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rate.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6100" y="2956578"/>
            <a:ext cx="7359387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Prob.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single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sample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correct:</a:t>
            </a:r>
            <a:r>
              <a:rPr lang="en-US" altLang="zh-CN" sz="2537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1481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962" y="3505200"/>
            <a:ext cx="1234238" cy="5683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93" y="2965560"/>
            <a:ext cx="582188" cy="48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5801268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Computed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k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(p=0.01)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58" y="1401437"/>
            <a:ext cx="8342242" cy="44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4102100"/>
            <a:ext cx="4203700" cy="2082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8700" y="4102100"/>
            <a:ext cx="4203700" cy="208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571500"/>
            <a:ext cx="82931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After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RANSAC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divides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outliers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yields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computed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minimal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inliers.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Improve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initial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estimation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over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(e.g.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standard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least-squares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minimization).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But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change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alternate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fitting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re-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classification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inlier/outlier.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</p:spTree>
    <p:extLst>
      <p:ext uri="{BB962C8B-B14F-4D97-AF65-F5344CB8AC3E}">
        <p14:creationId xmlns:p14="http://schemas.microsoft.com/office/powerpoint/2010/main" val="5619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49551" y="3922712"/>
            <a:ext cx="230187" cy="230187"/>
          </a:xfrm>
          <a:custGeom>
            <a:avLst/>
            <a:gdLst>
              <a:gd name="connsiteX0" fmla="*/ 19050 w 230187"/>
              <a:gd name="connsiteY0" fmla="*/ 211137 h 230187"/>
              <a:gd name="connsiteX1" fmla="*/ 211137 w 230187"/>
              <a:gd name="connsiteY1" fmla="*/ 211137 h 230187"/>
              <a:gd name="connsiteX2" fmla="*/ 211137 w 230187"/>
              <a:gd name="connsiteY2" fmla="*/ 19050 h 230187"/>
              <a:gd name="connsiteX3" fmla="*/ 19050 w 230187"/>
              <a:gd name="connsiteY3" fmla="*/ 19050 h 230187"/>
              <a:gd name="connsiteX4" fmla="*/ 19050 w 230187"/>
              <a:gd name="connsiteY4" fmla="*/ 21113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187" h="230187">
                <a:moveTo>
                  <a:pt x="19050" y="211137"/>
                </a:moveTo>
                <a:lnTo>
                  <a:pt x="211137" y="211137"/>
                </a:lnTo>
                <a:lnTo>
                  <a:pt x="211137" y="19050"/>
                </a:lnTo>
                <a:lnTo>
                  <a:pt x="19050" y="19050"/>
                </a:lnTo>
                <a:lnTo>
                  <a:pt x="19050" y="21113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81650" y="3079750"/>
            <a:ext cx="1949450" cy="1949450"/>
          </a:xfrm>
          <a:custGeom>
            <a:avLst/>
            <a:gdLst>
              <a:gd name="connsiteX0" fmla="*/ 19050 w 1949450"/>
              <a:gd name="connsiteY0" fmla="*/ 1930400 h 1949450"/>
              <a:gd name="connsiteX1" fmla="*/ 1930400 w 1949450"/>
              <a:gd name="connsiteY1" fmla="*/ 1930400 h 1949450"/>
              <a:gd name="connsiteX2" fmla="*/ 1930400 w 1949450"/>
              <a:gd name="connsiteY2" fmla="*/ 19050 h 1949450"/>
              <a:gd name="connsiteX3" fmla="*/ 19050 w 1949450"/>
              <a:gd name="connsiteY3" fmla="*/ 19050 h 1949450"/>
              <a:gd name="connsiteX4" fmla="*/ 19050 w 1949450"/>
              <a:gd name="connsiteY4" fmla="*/ 1930400 h 1949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9450" h="1949450">
                <a:moveTo>
                  <a:pt x="19050" y="1930400"/>
                </a:moveTo>
                <a:lnTo>
                  <a:pt x="1930400" y="1930400"/>
                </a:lnTo>
                <a:lnTo>
                  <a:pt x="1930400" y="19050"/>
                </a:lnTo>
                <a:lnTo>
                  <a:pt x="19050" y="19050"/>
                </a:lnTo>
                <a:lnTo>
                  <a:pt x="19050" y="193040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19291" y="4014342"/>
            <a:ext cx="72643" cy="72771"/>
          </a:xfrm>
          <a:custGeom>
            <a:avLst/>
            <a:gdLst>
              <a:gd name="connsiteX0" fmla="*/ 0 w 72643"/>
              <a:gd name="connsiteY0" fmla="*/ 36322 h 72771"/>
              <a:gd name="connsiteX1" fmla="*/ 36321 w 72643"/>
              <a:gd name="connsiteY1" fmla="*/ 0 h 72771"/>
              <a:gd name="connsiteX2" fmla="*/ 72643 w 72643"/>
              <a:gd name="connsiteY2" fmla="*/ 36322 h 72771"/>
              <a:gd name="connsiteX3" fmla="*/ 36321 w 72643"/>
              <a:gd name="connsiteY3" fmla="*/ 72771 h 72771"/>
              <a:gd name="connsiteX4" fmla="*/ 0 w 72643"/>
              <a:gd name="connsiteY4" fmla="*/ 36322 h 72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3" h="72771">
                <a:moveTo>
                  <a:pt x="0" y="36322"/>
                </a:moveTo>
                <a:cubicBezTo>
                  <a:pt x="0" y="16255"/>
                  <a:pt x="16255" y="0"/>
                  <a:pt x="36321" y="0"/>
                </a:cubicBezTo>
                <a:cubicBezTo>
                  <a:pt x="56388" y="0"/>
                  <a:pt x="72643" y="16255"/>
                  <a:pt x="72643" y="36322"/>
                </a:cubicBezTo>
                <a:cubicBezTo>
                  <a:pt x="72643" y="56388"/>
                  <a:pt x="56388" y="72771"/>
                  <a:pt x="36321" y="72771"/>
                </a:cubicBezTo>
                <a:cubicBezTo>
                  <a:pt x="16255" y="72771"/>
                  <a:pt x="0" y="56388"/>
                  <a:pt x="0" y="36322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08826" y="3902138"/>
            <a:ext cx="230187" cy="230187"/>
          </a:xfrm>
          <a:custGeom>
            <a:avLst/>
            <a:gdLst>
              <a:gd name="connsiteX0" fmla="*/ 19050 w 230187"/>
              <a:gd name="connsiteY0" fmla="*/ 211137 h 230187"/>
              <a:gd name="connsiteX1" fmla="*/ 211137 w 230187"/>
              <a:gd name="connsiteY1" fmla="*/ 211137 h 230187"/>
              <a:gd name="connsiteX2" fmla="*/ 211137 w 230187"/>
              <a:gd name="connsiteY2" fmla="*/ 19050 h 230187"/>
              <a:gd name="connsiteX3" fmla="*/ 19050 w 230187"/>
              <a:gd name="connsiteY3" fmla="*/ 19050 h 230187"/>
              <a:gd name="connsiteX4" fmla="*/ 19050 w 230187"/>
              <a:gd name="connsiteY4" fmla="*/ 21113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187" h="230187">
                <a:moveTo>
                  <a:pt x="19050" y="211137"/>
                </a:moveTo>
                <a:lnTo>
                  <a:pt x="211137" y="211137"/>
                </a:lnTo>
                <a:lnTo>
                  <a:pt x="211137" y="19050"/>
                </a:lnTo>
                <a:lnTo>
                  <a:pt x="19050" y="19050"/>
                </a:lnTo>
                <a:lnTo>
                  <a:pt x="19050" y="21113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28926" y="3992498"/>
            <a:ext cx="97789" cy="98552"/>
          </a:xfrm>
          <a:custGeom>
            <a:avLst/>
            <a:gdLst>
              <a:gd name="connsiteX0" fmla="*/ 12700 w 97789"/>
              <a:gd name="connsiteY0" fmla="*/ 49276 h 98552"/>
              <a:gd name="connsiteX1" fmla="*/ 48894 w 97789"/>
              <a:gd name="connsiteY1" fmla="*/ 12700 h 98552"/>
              <a:gd name="connsiteX2" fmla="*/ 85089 w 97789"/>
              <a:gd name="connsiteY2" fmla="*/ 49276 h 98552"/>
              <a:gd name="connsiteX3" fmla="*/ 48894 w 97789"/>
              <a:gd name="connsiteY3" fmla="*/ 85852 h 98552"/>
              <a:gd name="connsiteX4" fmla="*/ 12700 w 97789"/>
              <a:gd name="connsiteY4" fmla="*/ 49276 h 98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789" h="98552">
                <a:moveTo>
                  <a:pt x="12700" y="49276"/>
                </a:moveTo>
                <a:cubicBezTo>
                  <a:pt x="12700" y="29083"/>
                  <a:pt x="28828" y="12700"/>
                  <a:pt x="48894" y="12700"/>
                </a:cubicBezTo>
                <a:cubicBezTo>
                  <a:pt x="68960" y="12700"/>
                  <a:pt x="85089" y="29083"/>
                  <a:pt x="85089" y="49276"/>
                </a:cubicBezTo>
                <a:cubicBezTo>
                  <a:pt x="85089" y="69469"/>
                  <a:pt x="68960" y="85852"/>
                  <a:pt x="48894" y="85852"/>
                </a:cubicBezTo>
                <a:cubicBezTo>
                  <a:pt x="28828" y="85852"/>
                  <a:pt x="12700" y="69469"/>
                  <a:pt x="12700" y="4927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86202" y="3992498"/>
            <a:ext cx="185546" cy="60452"/>
          </a:xfrm>
          <a:custGeom>
            <a:avLst/>
            <a:gdLst>
              <a:gd name="connsiteX0" fmla="*/ 12700 w 185546"/>
              <a:gd name="connsiteY0" fmla="*/ 47752 h 60452"/>
              <a:gd name="connsiteX1" fmla="*/ 172847 w 185546"/>
              <a:gd name="connsiteY1" fmla="*/ 12700 h 6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5546" h="60452">
                <a:moveTo>
                  <a:pt x="12700" y="47752"/>
                </a:moveTo>
                <a:lnTo>
                  <a:pt x="172847" y="1270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2400" y="4002023"/>
            <a:ext cx="97916" cy="98552"/>
          </a:xfrm>
          <a:custGeom>
            <a:avLst/>
            <a:gdLst>
              <a:gd name="connsiteX0" fmla="*/ 12700 w 97916"/>
              <a:gd name="connsiteY0" fmla="*/ 49276 h 98552"/>
              <a:gd name="connsiteX1" fmla="*/ 48894 w 97916"/>
              <a:gd name="connsiteY1" fmla="*/ 12700 h 98552"/>
              <a:gd name="connsiteX2" fmla="*/ 85217 w 97916"/>
              <a:gd name="connsiteY2" fmla="*/ 49276 h 98552"/>
              <a:gd name="connsiteX3" fmla="*/ 48894 w 97916"/>
              <a:gd name="connsiteY3" fmla="*/ 85852 h 98552"/>
              <a:gd name="connsiteX4" fmla="*/ 12700 w 97916"/>
              <a:gd name="connsiteY4" fmla="*/ 49276 h 98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916" h="98552">
                <a:moveTo>
                  <a:pt x="12700" y="49276"/>
                </a:moveTo>
                <a:cubicBezTo>
                  <a:pt x="12700" y="29083"/>
                  <a:pt x="28956" y="12700"/>
                  <a:pt x="48894" y="12700"/>
                </a:cubicBezTo>
                <a:cubicBezTo>
                  <a:pt x="68960" y="12700"/>
                  <a:pt x="85217" y="29083"/>
                  <a:pt x="85217" y="49276"/>
                </a:cubicBezTo>
                <a:cubicBezTo>
                  <a:pt x="85217" y="69469"/>
                  <a:pt x="68960" y="85852"/>
                  <a:pt x="48894" y="85852"/>
                </a:cubicBezTo>
                <a:cubicBezTo>
                  <a:pt x="28956" y="85852"/>
                  <a:pt x="12700" y="69469"/>
                  <a:pt x="12700" y="4927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59804" y="4002023"/>
            <a:ext cx="185546" cy="60452"/>
          </a:xfrm>
          <a:custGeom>
            <a:avLst/>
            <a:gdLst>
              <a:gd name="connsiteX0" fmla="*/ 12700 w 185546"/>
              <a:gd name="connsiteY0" fmla="*/ 47752 h 60452"/>
              <a:gd name="connsiteX1" fmla="*/ 172846 w 185546"/>
              <a:gd name="connsiteY1" fmla="*/ 12700 h 60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5546" h="60452">
                <a:moveTo>
                  <a:pt x="12700" y="47752"/>
                </a:moveTo>
                <a:lnTo>
                  <a:pt x="172846" y="1270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00" y="3124200"/>
            <a:ext cx="8318500" cy="307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6100" y="673100"/>
            <a:ext cx="8394700" cy="586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65024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Finding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Feature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Matches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  <a:tab pos="6502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square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search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window</a:t>
            </a:r>
          </a:p>
          <a:p>
            <a:pPr>
              <a:lnSpc>
                <a:spcPts val="2800"/>
              </a:lnSpc>
              <a:tabLst>
                <a:tab pos="342900" algn="l"/>
                <a:tab pos="650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(here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pixels</a:t>
            </a: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</a:p>
          <a:p>
            <a:pPr>
              <a:lnSpc>
                <a:spcPts val="3500"/>
              </a:lnSpc>
              <a:tabLst>
                <a:tab pos="342900" algn="l"/>
                <a:tab pos="6502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Global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model: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epipolar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geometry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42900" algn="l"/>
                <a:tab pos="65024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Hartley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Zisserman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</p:spTree>
    <p:extLst>
      <p:ext uri="{BB962C8B-B14F-4D97-AF65-F5344CB8AC3E}">
        <p14:creationId xmlns:p14="http://schemas.microsoft.com/office/powerpoint/2010/main" val="7422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3124200"/>
            <a:ext cx="4102100" cy="3073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1400" y="3124200"/>
            <a:ext cx="4102100" cy="307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6100" y="533400"/>
            <a:ext cx="81407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Finding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Feature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Matches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square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search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window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(here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pixels</a:t>
            </a:r>
            <a:r>
              <a:rPr lang="en-US" altLang="zh-CN" sz="159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)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Global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transformation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model: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epipolar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geometry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778000" y="2730500"/>
            <a:ext cx="1790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before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RANSAC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8700" y="2844800"/>
            <a:ext cx="28321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9398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after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RANSAC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from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Hartley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Zisserman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3700" y="6654800"/>
            <a:ext cx="193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David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Lowe</a:t>
            </a:r>
          </a:p>
        </p:txBody>
      </p:sp>
    </p:spTree>
    <p:extLst>
      <p:ext uri="{BB962C8B-B14F-4D97-AF65-F5344CB8AC3E}">
        <p14:creationId xmlns:p14="http://schemas.microsoft.com/office/powerpoint/2010/main" val="34463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忽略外点</a:t>
            </a:r>
            <a:r>
              <a:rPr lang="en-US" altLang="zh-CN" dirty="0" smtClean="0"/>
              <a:t>(Outlier)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013" y="1504951"/>
            <a:ext cx="8448675" cy="628650"/>
          </a:xfrm>
        </p:spPr>
        <p:txBody>
          <a:bodyPr/>
          <a:lstStyle/>
          <a:p>
            <a:r>
              <a:rPr lang="zh-CN" altLang="en-US" dirty="0" smtClean="0"/>
              <a:t>假设特征点匹配都基本正确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20274"/>
            <a:ext cx="5410200" cy="1940715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810307"/>
            <a:ext cx="4142758" cy="2080585"/>
          </a:xfrm>
          <a:prstGeom prst="rect">
            <a:avLst/>
          </a:prstGeom>
          <a:noFill/>
        </p:spPr>
      </p:pic>
      <p:sp>
        <p:nvSpPr>
          <p:cNvPr id="6" name="下箭头 5"/>
          <p:cNvSpPr/>
          <p:nvPr/>
        </p:nvSpPr>
        <p:spPr bwMode="auto">
          <a:xfrm>
            <a:off x="4038600" y="4247661"/>
            <a:ext cx="533400" cy="56264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4841" y="4163975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?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78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546100"/>
            <a:ext cx="8159285" cy="2367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Problem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RANSAC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many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practical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situations,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percentage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outliers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(incorrect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putative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matches)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often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very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high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(90%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or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above).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 outlier ratio is unknown.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6654800"/>
            <a:ext cx="2451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Svetlana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Lazebnik</a:t>
            </a:r>
          </a:p>
        </p:txBody>
      </p:sp>
    </p:spTree>
    <p:extLst>
      <p:ext uri="{BB962C8B-B14F-4D97-AF65-F5344CB8AC3E}">
        <p14:creationId xmlns:p14="http://schemas.microsoft.com/office/powerpoint/2010/main" val="18697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OpenCV</a:t>
            </a:r>
            <a:r>
              <a:rPr lang="zh-CN" altLang="en-US" dirty="0"/>
              <a:t>相</a:t>
            </a:r>
            <a:r>
              <a:rPr lang="zh-CN" altLang="en-US" dirty="0" smtClean="0"/>
              <a:t>关函数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8764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673439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7762875" cy="60769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5000" y="1219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估计相似变换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600200"/>
            <a:ext cx="2362200" cy="62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14400"/>
            <a:ext cx="8915400" cy="30876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0" y="1828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不是刚性变换！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0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13950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7595039" cy="61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基于变换矩阵对齐图像</a:t>
            </a:r>
            <a:endParaRPr lang="zh-CN" alt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1400"/>
            <a:ext cx="6248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56133"/>
              </p:ext>
            </p:extLst>
          </p:nvPr>
        </p:nvGraphicFramePr>
        <p:xfrm>
          <a:off x="1927225" y="4038600"/>
          <a:ext cx="10445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r:id="rId4" imgW="457319" imgH="203429" progId="Equation.DSMT4">
                  <p:embed/>
                </p:oleObj>
              </mc:Choice>
              <mc:Fallback>
                <p:oleObj r:id="rId4" imgW="457319" imgH="203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4038600"/>
                        <a:ext cx="10445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905173"/>
              </p:ext>
            </p:extLst>
          </p:nvPr>
        </p:nvGraphicFramePr>
        <p:xfrm>
          <a:off x="6172200" y="4724400"/>
          <a:ext cx="84296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r:id="rId6" imgW="368457" imgH="203429" progId="Equation.DSMT4">
                  <p:embed/>
                </p:oleObj>
              </mc:Choice>
              <mc:Fallback>
                <p:oleObj r:id="rId6" imgW="368457" imgH="203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724400"/>
                        <a:ext cx="842963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6038850" y="5638800"/>
            <a:ext cx="255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sz="2000" i="1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sz="200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2660650" y="5638800"/>
            <a:ext cx="369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sz="2000" i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zh-CN" altLang="en-US" sz="200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9256" y="1609725"/>
            <a:ext cx="4522787" cy="552450"/>
          </a:xfrm>
        </p:spPr>
        <p:txBody>
          <a:bodyPr/>
          <a:lstStyle/>
          <a:p>
            <a:r>
              <a:rPr lang="en-US" altLang="zh-CN" dirty="0" smtClean="0"/>
              <a:t>Image Warp (</a:t>
            </a:r>
            <a:r>
              <a:rPr lang="zh-CN" altLang="en-US" dirty="0" smtClean="0"/>
              <a:t>变形</a:t>
            </a:r>
            <a:r>
              <a:rPr lang="en-US" altLang="zh-CN" dirty="0" smtClean="0"/>
              <a:t>/</a:t>
            </a:r>
            <a:r>
              <a:rPr lang="zh-CN" altLang="en-US" dirty="0" smtClean="0"/>
              <a:t>卷绕）</a:t>
            </a:r>
            <a:endParaRPr lang="zh-CN" altLang="en-US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592893"/>
              </p:ext>
            </p:extLst>
          </p:nvPr>
        </p:nvGraphicFramePr>
        <p:xfrm>
          <a:off x="4038600" y="2590800"/>
          <a:ext cx="111918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r:id="rId8" imgW="609653" imgH="203429" progId="Equation.DSMT4">
                  <p:embed/>
                </p:oleObj>
              </mc:Choice>
              <mc:Fallback>
                <p:oleObj r:id="rId8" imgW="609653" imgH="203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90800"/>
                        <a:ext cx="111918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4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77783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845694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参数化运动模型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5" y="2286000"/>
            <a:ext cx="8127338" cy="30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基于匹配的识别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81" y="1524000"/>
            <a:ext cx="84522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79727" y="2869692"/>
            <a:ext cx="1274445" cy="923289"/>
          </a:xfrm>
          <a:custGeom>
            <a:avLst/>
            <a:gdLst>
              <a:gd name="connsiteX0" fmla="*/ 197104 w 1274445"/>
              <a:gd name="connsiteY0" fmla="*/ 0 h 923289"/>
              <a:gd name="connsiteX1" fmla="*/ 1274445 w 1274445"/>
              <a:gd name="connsiteY1" fmla="*/ 488061 h 923289"/>
              <a:gd name="connsiteX2" fmla="*/ 1077214 w 1274445"/>
              <a:gd name="connsiteY2" fmla="*/ 923289 h 923289"/>
              <a:gd name="connsiteX3" fmla="*/ 0 w 1274445"/>
              <a:gd name="connsiteY3" fmla="*/ 435355 h 923289"/>
              <a:gd name="connsiteX4" fmla="*/ 197104 w 1274445"/>
              <a:gd name="connsiteY4" fmla="*/ 0 h 923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445" h="923289">
                <a:moveTo>
                  <a:pt x="197104" y="0"/>
                </a:moveTo>
                <a:lnTo>
                  <a:pt x="1274445" y="488061"/>
                </a:lnTo>
                <a:lnTo>
                  <a:pt x="1077214" y="923289"/>
                </a:lnTo>
                <a:lnTo>
                  <a:pt x="0" y="435355"/>
                </a:lnTo>
                <a:lnTo>
                  <a:pt x="197104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3725" y="4317936"/>
            <a:ext cx="1681226" cy="547687"/>
          </a:xfrm>
          <a:custGeom>
            <a:avLst/>
            <a:gdLst>
              <a:gd name="connsiteX0" fmla="*/ 0 w 1681226"/>
              <a:gd name="connsiteY0" fmla="*/ 547687 h 547687"/>
              <a:gd name="connsiteX1" fmla="*/ 1681226 w 1681226"/>
              <a:gd name="connsiteY1" fmla="*/ 547687 h 547687"/>
              <a:gd name="connsiteX2" fmla="*/ 1681226 w 1681226"/>
              <a:gd name="connsiteY2" fmla="*/ 0 h 547687"/>
              <a:gd name="connsiteX3" fmla="*/ 0 w 1681226"/>
              <a:gd name="connsiteY3" fmla="*/ 0 h 547687"/>
              <a:gd name="connsiteX4" fmla="*/ 0 w 1681226"/>
              <a:gd name="connsiteY4" fmla="*/ 547687 h 547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1226" h="547687">
                <a:moveTo>
                  <a:pt x="0" y="547687"/>
                </a:moveTo>
                <a:lnTo>
                  <a:pt x="1681226" y="547687"/>
                </a:lnTo>
                <a:lnTo>
                  <a:pt x="1681226" y="0"/>
                </a:lnTo>
                <a:lnTo>
                  <a:pt x="0" y="0"/>
                </a:lnTo>
                <a:lnTo>
                  <a:pt x="0" y="5476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1219200"/>
            <a:ext cx="8394700" cy="3759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42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660400"/>
            <a:ext cx="8293100" cy="554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603500" algn="l"/>
                <a:tab pos="34925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Large-Scale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Matching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Problem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900"/>
              </a:lnSpc>
              <a:tabLst>
                <a:tab pos="2603500" algn="l"/>
                <a:tab pos="3492500" algn="l"/>
              </a:tabLst>
            </a:pPr>
            <a:r>
              <a:rPr lang="en-US" altLang="zh-CN" dirty="0" smtClean="0"/>
              <a:t>	</a:t>
            </a:r>
            <a:r>
              <a:rPr lang="en-US" altLang="zh-CN" sz="6600" b="1" dirty="0" smtClean="0">
                <a:solidFill>
                  <a:srgbClr val="66A3FF"/>
                </a:solidFill>
                <a:latin typeface="Trebuchet MS" pitchFamily="18" charset="0"/>
                <a:cs typeface="Trebuchet MS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03500" algn="l"/>
                <a:tab pos="3492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Database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thousands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(millions)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603500" algn="l"/>
                <a:tab pos="3492500" algn="l"/>
              </a:tabLst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How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perform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matching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step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efficiently?</a:t>
            </a:r>
          </a:p>
        </p:txBody>
      </p:sp>
    </p:spTree>
    <p:extLst>
      <p:ext uri="{BB962C8B-B14F-4D97-AF65-F5344CB8AC3E}">
        <p14:creationId xmlns:p14="http://schemas.microsoft.com/office/powerpoint/2010/main" val="11001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66800" y="4157598"/>
            <a:ext cx="1898650" cy="438150"/>
          </a:xfrm>
          <a:custGeom>
            <a:avLst/>
            <a:gdLst>
              <a:gd name="connsiteX0" fmla="*/ 0 w 1898650"/>
              <a:gd name="connsiteY0" fmla="*/ 438150 h 438150"/>
              <a:gd name="connsiteX1" fmla="*/ 1898650 w 1898650"/>
              <a:gd name="connsiteY1" fmla="*/ 438150 h 438150"/>
              <a:gd name="connsiteX2" fmla="*/ 1898650 w 1898650"/>
              <a:gd name="connsiteY2" fmla="*/ 0 h 438150"/>
              <a:gd name="connsiteX3" fmla="*/ 0 w 1898650"/>
              <a:gd name="connsiteY3" fmla="*/ 0 h 438150"/>
              <a:gd name="connsiteX4" fmla="*/ 0 w 1898650"/>
              <a:gd name="connsiteY4" fmla="*/ 438150 h 438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98650" h="438150">
                <a:moveTo>
                  <a:pt x="0" y="438150"/>
                </a:moveTo>
                <a:lnTo>
                  <a:pt x="1898650" y="438150"/>
                </a:lnTo>
                <a:lnTo>
                  <a:pt x="1898650" y="0"/>
                </a:lnTo>
                <a:lnTo>
                  <a:pt x="0" y="0"/>
                </a:lnTo>
                <a:lnTo>
                  <a:pt x="0" y="4381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03350" y="4789551"/>
            <a:ext cx="612775" cy="219075"/>
          </a:xfrm>
          <a:custGeom>
            <a:avLst/>
            <a:gdLst>
              <a:gd name="connsiteX0" fmla="*/ 0 w 612775"/>
              <a:gd name="connsiteY0" fmla="*/ 219075 h 219075"/>
              <a:gd name="connsiteX1" fmla="*/ 612775 w 612775"/>
              <a:gd name="connsiteY1" fmla="*/ 219075 h 219075"/>
              <a:gd name="connsiteX2" fmla="*/ 612775 w 612775"/>
              <a:gd name="connsiteY2" fmla="*/ 0 h 219075"/>
              <a:gd name="connsiteX3" fmla="*/ 0 w 612775"/>
              <a:gd name="connsiteY3" fmla="*/ 0 h 219075"/>
              <a:gd name="connsiteX4" fmla="*/ 0 w 612775"/>
              <a:gd name="connsiteY4" fmla="*/ 219075 h 21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775" h="219075">
                <a:moveTo>
                  <a:pt x="0" y="219075"/>
                </a:moveTo>
                <a:lnTo>
                  <a:pt x="612775" y="219075"/>
                </a:lnTo>
                <a:lnTo>
                  <a:pt x="612775" y="0"/>
                </a:lnTo>
                <a:lnTo>
                  <a:pt x="0" y="0"/>
                </a:lnTo>
                <a:lnTo>
                  <a:pt x="0" y="219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90650" y="4776851"/>
            <a:ext cx="638175" cy="244475"/>
          </a:xfrm>
          <a:custGeom>
            <a:avLst/>
            <a:gdLst>
              <a:gd name="connsiteX0" fmla="*/ 12700 w 638175"/>
              <a:gd name="connsiteY0" fmla="*/ 231775 h 244475"/>
              <a:gd name="connsiteX1" fmla="*/ 625475 w 638175"/>
              <a:gd name="connsiteY1" fmla="*/ 231775 h 244475"/>
              <a:gd name="connsiteX2" fmla="*/ 625475 w 638175"/>
              <a:gd name="connsiteY2" fmla="*/ 12700 h 244475"/>
              <a:gd name="connsiteX3" fmla="*/ 12700 w 638175"/>
              <a:gd name="connsiteY3" fmla="*/ 12700 h 244475"/>
              <a:gd name="connsiteX4" fmla="*/ 12700 w 638175"/>
              <a:gd name="connsiteY4" fmla="*/ 2317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8175" h="244475">
                <a:moveTo>
                  <a:pt x="12700" y="231775"/>
                </a:moveTo>
                <a:lnTo>
                  <a:pt x="625475" y="231775"/>
                </a:lnTo>
                <a:lnTo>
                  <a:pt x="625475" y="12700"/>
                </a:lnTo>
                <a:lnTo>
                  <a:pt x="12700" y="12700"/>
                </a:lnTo>
                <a:lnTo>
                  <a:pt x="12700" y="2317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68156" y="4664452"/>
            <a:ext cx="218201" cy="251668"/>
          </a:xfrm>
          <a:custGeom>
            <a:avLst/>
            <a:gdLst>
              <a:gd name="connsiteX0" fmla="*/ 174180 w 218201"/>
              <a:gd name="connsiteY0" fmla="*/ 23244 h 251668"/>
              <a:gd name="connsiteX1" fmla="*/ 178117 w 218201"/>
              <a:gd name="connsiteY1" fmla="*/ 169676 h 251668"/>
              <a:gd name="connsiteX2" fmla="*/ 44132 w 218201"/>
              <a:gd name="connsiteY2" fmla="*/ 228350 h 251668"/>
              <a:gd name="connsiteX3" fmla="*/ 40068 w 218201"/>
              <a:gd name="connsiteY3" fmla="*/ 82045 h 251668"/>
              <a:gd name="connsiteX4" fmla="*/ 174180 w 218201"/>
              <a:gd name="connsiteY4" fmla="*/ 23244 h 251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201" h="251668">
                <a:moveTo>
                  <a:pt x="174180" y="23244"/>
                </a:moveTo>
                <a:cubicBezTo>
                  <a:pt x="212280" y="47501"/>
                  <a:pt x="214058" y="113033"/>
                  <a:pt x="178117" y="169676"/>
                </a:cubicBezTo>
                <a:cubicBezTo>
                  <a:pt x="142176" y="226317"/>
                  <a:pt x="82232" y="252607"/>
                  <a:pt x="44132" y="228350"/>
                </a:cubicBezTo>
                <a:cubicBezTo>
                  <a:pt x="5905" y="204219"/>
                  <a:pt x="4127" y="138688"/>
                  <a:pt x="40068" y="82045"/>
                </a:cubicBezTo>
                <a:cubicBezTo>
                  <a:pt x="76009" y="25403"/>
                  <a:pt x="136080" y="-885"/>
                  <a:pt x="174180" y="2324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17637" y="4848161"/>
            <a:ext cx="1014476" cy="174625"/>
          </a:xfrm>
          <a:custGeom>
            <a:avLst/>
            <a:gdLst>
              <a:gd name="connsiteX0" fmla="*/ 14287 w 1014476"/>
              <a:gd name="connsiteY0" fmla="*/ 87312 h 174625"/>
              <a:gd name="connsiteX1" fmla="*/ 507174 w 1014476"/>
              <a:gd name="connsiteY1" fmla="*/ 14287 h 174625"/>
              <a:gd name="connsiteX2" fmla="*/ 1000188 w 1014476"/>
              <a:gd name="connsiteY2" fmla="*/ 87312 h 174625"/>
              <a:gd name="connsiteX3" fmla="*/ 507174 w 1014476"/>
              <a:gd name="connsiteY3" fmla="*/ 160337 h 174625"/>
              <a:gd name="connsiteX4" fmla="*/ 14287 w 1014476"/>
              <a:gd name="connsiteY4" fmla="*/ 87312 h 174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4476" h="174625">
                <a:moveTo>
                  <a:pt x="14287" y="87312"/>
                </a:moveTo>
                <a:cubicBezTo>
                  <a:pt x="14287" y="47053"/>
                  <a:pt x="235013" y="14287"/>
                  <a:pt x="507174" y="14287"/>
                </a:cubicBezTo>
                <a:cubicBezTo>
                  <a:pt x="779462" y="14287"/>
                  <a:pt x="1000188" y="47053"/>
                  <a:pt x="1000188" y="87312"/>
                </a:cubicBezTo>
                <a:cubicBezTo>
                  <a:pt x="1000188" y="127698"/>
                  <a:pt x="779462" y="160337"/>
                  <a:pt x="507174" y="160337"/>
                </a:cubicBezTo>
                <a:cubicBezTo>
                  <a:pt x="235013" y="160337"/>
                  <a:pt x="14287" y="127698"/>
                  <a:pt x="14287" y="8731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476375" y="4303776"/>
            <a:ext cx="612775" cy="219075"/>
          </a:xfrm>
          <a:custGeom>
            <a:avLst/>
            <a:gdLst>
              <a:gd name="connsiteX0" fmla="*/ 0 w 612775"/>
              <a:gd name="connsiteY0" fmla="*/ 219075 h 219075"/>
              <a:gd name="connsiteX1" fmla="*/ 612775 w 612775"/>
              <a:gd name="connsiteY1" fmla="*/ 219075 h 219075"/>
              <a:gd name="connsiteX2" fmla="*/ 612775 w 612775"/>
              <a:gd name="connsiteY2" fmla="*/ 0 h 219075"/>
              <a:gd name="connsiteX3" fmla="*/ 0 w 612775"/>
              <a:gd name="connsiteY3" fmla="*/ 0 h 219075"/>
              <a:gd name="connsiteX4" fmla="*/ 0 w 612775"/>
              <a:gd name="connsiteY4" fmla="*/ 219075 h 21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775" h="219075">
                <a:moveTo>
                  <a:pt x="0" y="219075"/>
                </a:moveTo>
                <a:lnTo>
                  <a:pt x="612775" y="219075"/>
                </a:lnTo>
                <a:lnTo>
                  <a:pt x="612775" y="0"/>
                </a:lnTo>
                <a:lnTo>
                  <a:pt x="0" y="0"/>
                </a:lnTo>
                <a:lnTo>
                  <a:pt x="0" y="219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463675" y="4291076"/>
            <a:ext cx="638175" cy="244475"/>
          </a:xfrm>
          <a:custGeom>
            <a:avLst/>
            <a:gdLst>
              <a:gd name="connsiteX0" fmla="*/ 12700 w 638175"/>
              <a:gd name="connsiteY0" fmla="*/ 231775 h 244475"/>
              <a:gd name="connsiteX1" fmla="*/ 625475 w 638175"/>
              <a:gd name="connsiteY1" fmla="*/ 231775 h 244475"/>
              <a:gd name="connsiteX2" fmla="*/ 625475 w 638175"/>
              <a:gd name="connsiteY2" fmla="*/ 12700 h 244475"/>
              <a:gd name="connsiteX3" fmla="*/ 12700 w 638175"/>
              <a:gd name="connsiteY3" fmla="*/ 12700 h 244475"/>
              <a:gd name="connsiteX4" fmla="*/ 12700 w 638175"/>
              <a:gd name="connsiteY4" fmla="*/ 2317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8175" h="244475">
                <a:moveTo>
                  <a:pt x="12700" y="231775"/>
                </a:moveTo>
                <a:lnTo>
                  <a:pt x="625475" y="231775"/>
                </a:lnTo>
                <a:lnTo>
                  <a:pt x="625475" y="12700"/>
                </a:lnTo>
                <a:lnTo>
                  <a:pt x="12700" y="12700"/>
                </a:lnTo>
                <a:lnTo>
                  <a:pt x="12700" y="2317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5850" y="4259008"/>
            <a:ext cx="332549" cy="235457"/>
          </a:xfrm>
          <a:custGeom>
            <a:avLst/>
            <a:gdLst>
              <a:gd name="connsiteX0" fmla="*/ 15906 w 332549"/>
              <a:gd name="connsiteY0" fmla="*/ 32194 h 235457"/>
              <a:gd name="connsiteX1" fmla="*/ 200818 w 332549"/>
              <a:gd name="connsiteY1" fmla="*/ 56959 h 235457"/>
              <a:gd name="connsiteX2" fmla="*/ 316642 w 332549"/>
              <a:gd name="connsiteY2" fmla="*/ 203263 h 235457"/>
              <a:gd name="connsiteX3" fmla="*/ 131730 w 332549"/>
              <a:gd name="connsiteY3" fmla="*/ 178498 h 235457"/>
              <a:gd name="connsiteX4" fmla="*/ 15906 w 332549"/>
              <a:gd name="connsiteY4" fmla="*/ 32194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2549" h="235457">
                <a:moveTo>
                  <a:pt x="15906" y="32194"/>
                </a:moveTo>
                <a:cubicBezTo>
                  <a:pt x="34956" y="-1333"/>
                  <a:pt x="117760" y="9715"/>
                  <a:pt x="200818" y="56959"/>
                </a:cubicBezTo>
                <a:cubicBezTo>
                  <a:pt x="283876" y="104330"/>
                  <a:pt x="335692" y="169735"/>
                  <a:pt x="316642" y="203263"/>
                </a:cubicBezTo>
                <a:cubicBezTo>
                  <a:pt x="297592" y="236791"/>
                  <a:pt x="214788" y="225742"/>
                  <a:pt x="131730" y="178498"/>
                </a:cubicBezTo>
                <a:cubicBezTo>
                  <a:pt x="48672" y="131127"/>
                  <a:pt x="-3143" y="65722"/>
                  <a:pt x="15906" y="3219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433512" y="4325937"/>
            <a:ext cx="414401" cy="247650"/>
          </a:xfrm>
          <a:custGeom>
            <a:avLst/>
            <a:gdLst>
              <a:gd name="connsiteX0" fmla="*/ 14287 w 414401"/>
              <a:gd name="connsiteY0" fmla="*/ 123888 h 247650"/>
              <a:gd name="connsiteX1" fmla="*/ 207200 w 414401"/>
              <a:gd name="connsiteY1" fmla="*/ 14287 h 247650"/>
              <a:gd name="connsiteX2" fmla="*/ 400113 w 414401"/>
              <a:gd name="connsiteY2" fmla="*/ 123888 h 247650"/>
              <a:gd name="connsiteX3" fmla="*/ 207200 w 414401"/>
              <a:gd name="connsiteY3" fmla="*/ 233362 h 247650"/>
              <a:gd name="connsiteX4" fmla="*/ 14287 w 414401"/>
              <a:gd name="connsiteY4" fmla="*/ 123888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401" h="247650">
                <a:moveTo>
                  <a:pt x="14287" y="123888"/>
                </a:moveTo>
                <a:cubicBezTo>
                  <a:pt x="14287" y="63309"/>
                  <a:pt x="100647" y="14287"/>
                  <a:pt x="207200" y="14287"/>
                </a:cubicBezTo>
                <a:cubicBezTo>
                  <a:pt x="313753" y="14287"/>
                  <a:pt x="400113" y="63309"/>
                  <a:pt x="400113" y="123888"/>
                </a:cubicBezTo>
                <a:cubicBezTo>
                  <a:pt x="400113" y="184340"/>
                  <a:pt x="313753" y="233362"/>
                  <a:pt x="207200" y="233362"/>
                </a:cubicBezTo>
                <a:cubicBezTo>
                  <a:pt x="100647" y="233362"/>
                  <a:pt x="14287" y="184340"/>
                  <a:pt x="14287" y="1238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897126" y="5353050"/>
            <a:ext cx="45973" cy="46101"/>
          </a:xfrm>
          <a:custGeom>
            <a:avLst/>
            <a:gdLst>
              <a:gd name="connsiteX0" fmla="*/ 0 w 45973"/>
              <a:gd name="connsiteY0" fmla="*/ 22986 h 46101"/>
              <a:gd name="connsiteX1" fmla="*/ 22986 w 45973"/>
              <a:gd name="connsiteY1" fmla="*/ 0 h 46101"/>
              <a:gd name="connsiteX2" fmla="*/ 45973 w 45973"/>
              <a:gd name="connsiteY2" fmla="*/ 22986 h 46101"/>
              <a:gd name="connsiteX3" fmla="*/ 22986 w 45973"/>
              <a:gd name="connsiteY3" fmla="*/ 46101 h 46101"/>
              <a:gd name="connsiteX4" fmla="*/ 0 w 45973"/>
              <a:gd name="connsiteY4" fmla="*/ 22986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73" h="46101">
                <a:moveTo>
                  <a:pt x="0" y="22986"/>
                </a:moveTo>
                <a:cubicBezTo>
                  <a:pt x="0" y="10286"/>
                  <a:pt x="10286" y="0"/>
                  <a:pt x="22986" y="0"/>
                </a:cubicBezTo>
                <a:cubicBezTo>
                  <a:pt x="35686" y="0"/>
                  <a:pt x="45973" y="10286"/>
                  <a:pt x="45973" y="22986"/>
                </a:cubicBezTo>
                <a:cubicBezTo>
                  <a:pt x="45973" y="35686"/>
                  <a:pt x="35686" y="46101"/>
                  <a:pt x="22986" y="46101"/>
                </a:cubicBezTo>
                <a:cubicBezTo>
                  <a:pt x="10286" y="46101"/>
                  <a:pt x="0" y="35686"/>
                  <a:pt x="0" y="2298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884426" y="5340350"/>
            <a:ext cx="71373" cy="71501"/>
          </a:xfrm>
          <a:custGeom>
            <a:avLst/>
            <a:gdLst>
              <a:gd name="connsiteX0" fmla="*/ 12700 w 71373"/>
              <a:gd name="connsiteY0" fmla="*/ 35686 h 71501"/>
              <a:gd name="connsiteX1" fmla="*/ 35686 w 71373"/>
              <a:gd name="connsiteY1" fmla="*/ 12700 h 71501"/>
              <a:gd name="connsiteX2" fmla="*/ 58673 w 71373"/>
              <a:gd name="connsiteY2" fmla="*/ 35686 h 71501"/>
              <a:gd name="connsiteX3" fmla="*/ 35686 w 71373"/>
              <a:gd name="connsiteY3" fmla="*/ 58801 h 71501"/>
              <a:gd name="connsiteX4" fmla="*/ 12700 w 71373"/>
              <a:gd name="connsiteY4" fmla="*/ 35686 h 71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373" h="71501">
                <a:moveTo>
                  <a:pt x="12700" y="35686"/>
                </a:moveTo>
                <a:cubicBezTo>
                  <a:pt x="12700" y="22986"/>
                  <a:pt x="22986" y="12700"/>
                  <a:pt x="35686" y="12700"/>
                </a:cubicBezTo>
                <a:cubicBezTo>
                  <a:pt x="48386" y="12700"/>
                  <a:pt x="58673" y="22986"/>
                  <a:pt x="58673" y="35686"/>
                </a:cubicBezTo>
                <a:cubicBezTo>
                  <a:pt x="58673" y="48386"/>
                  <a:pt x="48386" y="58801"/>
                  <a:pt x="35686" y="58801"/>
                </a:cubicBezTo>
                <a:cubicBezTo>
                  <a:pt x="22986" y="58801"/>
                  <a:pt x="12700" y="48386"/>
                  <a:pt x="12700" y="356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897126" y="5645150"/>
            <a:ext cx="45973" cy="46037"/>
          </a:xfrm>
          <a:custGeom>
            <a:avLst/>
            <a:gdLst>
              <a:gd name="connsiteX0" fmla="*/ 0 w 45973"/>
              <a:gd name="connsiteY0" fmla="*/ 23012 h 46037"/>
              <a:gd name="connsiteX1" fmla="*/ 22986 w 45973"/>
              <a:gd name="connsiteY1" fmla="*/ 0 h 46037"/>
              <a:gd name="connsiteX2" fmla="*/ 45973 w 45973"/>
              <a:gd name="connsiteY2" fmla="*/ 23012 h 46037"/>
              <a:gd name="connsiteX3" fmla="*/ 22986 w 45973"/>
              <a:gd name="connsiteY3" fmla="*/ 46037 h 46037"/>
              <a:gd name="connsiteX4" fmla="*/ 0 w 45973"/>
              <a:gd name="connsiteY4" fmla="*/ 23012 h 46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73" h="46037">
                <a:moveTo>
                  <a:pt x="0" y="23012"/>
                </a:moveTo>
                <a:cubicBezTo>
                  <a:pt x="0" y="10299"/>
                  <a:pt x="10286" y="0"/>
                  <a:pt x="22986" y="0"/>
                </a:cubicBezTo>
                <a:cubicBezTo>
                  <a:pt x="35686" y="0"/>
                  <a:pt x="45973" y="10299"/>
                  <a:pt x="45973" y="23012"/>
                </a:cubicBezTo>
                <a:cubicBezTo>
                  <a:pt x="45973" y="35737"/>
                  <a:pt x="35686" y="46037"/>
                  <a:pt x="22986" y="46037"/>
                </a:cubicBezTo>
                <a:cubicBezTo>
                  <a:pt x="10286" y="46037"/>
                  <a:pt x="0" y="35737"/>
                  <a:pt x="0" y="2301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84426" y="5632450"/>
            <a:ext cx="71373" cy="71437"/>
          </a:xfrm>
          <a:custGeom>
            <a:avLst/>
            <a:gdLst>
              <a:gd name="connsiteX0" fmla="*/ 12700 w 71373"/>
              <a:gd name="connsiteY0" fmla="*/ 35712 h 71437"/>
              <a:gd name="connsiteX1" fmla="*/ 35686 w 71373"/>
              <a:gd name="connsiteY1" fmla="*/ 12700 h 71437"/>
              <a:gd name="connsiteX2" fmla="*/ 58673 w 71373"/>
              <a:gd name="connsiteY2" fmla="*/ 35712 h 71437"/>
              <a:gd name="connsiteX3" fmla="*/ 35686 w 71373"/>
              <a:gd name="connsiteY3" fmla="*/ 58737 h 71437"/>
              <a:gd name="connsiteX4" fmla="*/ 12700 w 71373"/>
              <a:gd name="connsiteY4" fmla="*/ 35712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373" h="71437">
                <a:moveTo>
                  <a:pt x="12700" y="35712"/>
                </a:moveTo>
                <a:cubicBezTo>
                  <a:pt x="12700" y="22999"/>
                  <a:pt x="22986" y="12700"/>
                  <a:pt x="35686" y="12700"/>
                </a:cubicBezTo>
                <a:cubicBezTo>
                  <a:pt x="48386" y="12700"/>
                  <a:pt x="58673" y="22999"/>
                  <a:pt x="58673" y="35712"/>
                </a:cubicBezTo>
                <a:cubicBezTo>
                  <a:pt x="58673" y="48437"/>
                  <a:pt x="48386" y="58737"/>
                  <a:pt x="35686" y="58737"/>
                </a:cubicBezTo>
                <a:cubicBezTo>
                  <a:pt x="22986" y="58737"/>
                  <a:pt x="12700" y="48437"/>
                  <a:pt x="12700" y="3571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897126" y="5973762"/>
            <a:ext cx="45973" cy="46037"/>
          </a:xfrm>
          <a:custGeom>
            <a:avLst/>
            <a:gdLst>
              <a:gd name="connsiteX0" fmla="*/ 0 w 45973"/>
              <a:gd name="connsiteY0" fmla="*/ 23024 h 46037"/>
              <a:gd name="connsiteX1" fmla="*/ 22986 w 45973"/>
              <a:gd name="connsiteY1" fmla="*/ 0 h 46037"/>
              <a:gd name="connsiteX2" fmla="*/ 45973 w 45973"/>
              <a:gd name="connsiteY2" fmla="*/ 23024 h 46037"/>
              <a:gd name="connsiteX3" fmla="*/ 22986 w 45973"/>
              <a:gd name="connsiteY3" fmla="*/ 46037 h 46037"/>
              <a:gd name="connsiteX4" fmla="*/ 0 w 45973"/>
              <a:gd name="connsiteY4" fmla="*/ 23024 h 46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73" h="46037">
                <a:moveTo>
                  <a:pt x="0" y="23024"/>
                </a:moveTo>
                <a:cubicBezTo>
                  <a:pt x="0" y="10299"/>
                  <a:pt x="10286" y="0"/>
                  <a:pt x="22986" y="0"/>
                </a:cubicBezTo>
                <a:cubicBezTo>
                  <a:pt x="35686" y="0"/>
                  <a:pt x="45973" y="10299"/>
                  <a:pt x="45973" y="23024"/>
                </a:cubicBezTo>
                <a:cubicBezTo>
                  <a:pt x="45973" y="35737"/>
                  <a:pt x="35686" y="46037"/>
                  <a:pt x="22986" y="46037"/>
                </a:cubicBezTo>
                <a:cubicBezTo>
                  <a:pt x="10286" y="46037"/>
                  <a:pt x="0" y="35737"/>
                  <a:pt x="0" y="2302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84426" y="5961062"/>
            <a:ext cx="71373" cy="71437"/>
          </a:xfrm>
          <a:custGeom>
            <a:avLst/>
            <a:gdLst>
              <a:gd name="connsiteX0" fmla="*/ 12700 w 71373"/>
              <a:gd name="connsiteY0" fmla="*/ 35724 h 71437"/>
              <a:gd name="connsiteX1" fmla="*/ 35686 w 71373"/>
              <a:gd name="connsiteY1" fmla="*/ 12700 h 71437"/>
              <a:gd name="connsiteX2" fmla="*/ 58673 w 71373"/>
              <a:gd name="connsiteY2" fmla="*/ 35724 h 71437"/>
              <a:gd name="connsiteX3" fmla="*/ 35686 w 71373"/>
              <a:gd name="connsiteY3" fmla="*/ 58737 h 71437"/>
              <a:gd name="connsiteX4" fmla="*/ 12700 w 71373"/>
              <a:gd name="connsiteY4" fmla="*/ 35724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373" h="71437">
                <a:moveTo>
                  <a:pt x="12700" y="35724"/>
                </a:moveTo>
                <a:cubicBezTo>
                  <a:pt x="12700" y="22999"/>
                  <a:pt x="22986" y="12700"/>
                  <a:pt x="35686" y="12700"/>
                </a:cubicBezTo>
                <a:cubicBezTo>
                  <a:pt x="48386" y="12700"/>
                  <a:pt x="58673" y="22999"/>
                  <a:pt x="58673" y="35724"/>
                </a:cubicBezTo>
                <a:cubicBezTo>
                  <a:pt x="58673" y="48437"/>
                  <a:pt x="48386" y="58737"/>
                  <a:pt x="35686" y="58737"/>
                </a:cubicBezTo>
                <a:cubicBezTo>
                  <a:pt x="22986" y="58737"/>
                  <a:pt x="12700" y="48437"/>
                  <a:pt x="12700" y="357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30926" y="2514600"/>
            <a:ext cx="3249548" cy="3724275"/>
          </a:xfrm>
          <a:custGeom>
            <a:avLst/>
            <a:gdLst>
              <a:gd name="connsiteX0" fmla="*/ 0 w 3249548"/>
              <a:gd name="connsiteY0" fmla="*/ 3724275 h 3724275"/>
              <a:gd name="connsiteX1" fmla="*/ 3249548 w 3249548"/>
              <a:gd name="connsiteY1" fmla="*/ 3724275 h 3724275"/>
              <a:gd name="connsiteX2" fmla="*/ 3249548 w 3249548"/>
              <a:gd name="connsiteY2" fmla="*/ 0 h 3724275"/>
              <a:gd name="connsiteX3" fmla="*/ 0 w 3249548"/>
              <a:gd name="connsiteY3" fmla="*/ 0 h 3724275"/>
              <a:gd name="connsiteX4" fmla="*/ 0 w 3249548"/>
              <a:gd name="connsiteY4" fmla="*/ 3724275 h 372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49548" h="3724275">
                <a:moveTo>
                  <a:pt x="0" y="3724275"/>
                </a:moveTo>
                <a:lnTo>
                  <a:pt x="3249548" y="3724275"/>
                </a:lnTo>
                <a:lnTo>
                  <a:pt x="3249548" y="0"/>
                </a:lnTo>
                <a:lnTo>
                  <a:pt x="0" y="0"/>
                </a:lnTo>
                <a:lnTo>
                  <a:pt x="0" y="37242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99000" y="2587625"/>
            <a:ext cx="92075" cy="92075"/>
          </a:xfrm>
          <a:custGeom>
            <a:avLst/>
            <a:gdLst>
              <a:gd name="connsiteX0" fmla="*/ 0 w 92075"/>
              <a:gd name="connsiteY0" fmla="*/ 46101 h 92075"/>
              <a:gd name="connsiteX1" fmla="*/ 46101 w 92075"/>
              <a:gd name="connsiteY1" fmla="*/ 0 h 92075"/>
              <a:gd name="connsiteX2" fmla="*/ 92075 w 92075"/>
              <a:gd name="connsiteY2" fmla="*/ 46101 h 92075"/>
              <a:gd name="connsiteX3" fmla="*/ 46101 w 92075"/>
              <a:gd name="connsiteY3" fmla="*/ 92075 h 92075"/>
              <a:gd name="connsiteX4" fmla="*/ 0 w 92075"/>
              <a:gd name="connsiteY4" fmla="*/ 46101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075">
                <a:moveTo>
                  <a:pt x="0" y="46101"/>
                </a:moveTo>
                <a:cubicBezTo>
                  <a:pt x="0" y="20573"/>
                  <a:pt x="20573" y="0"/>
                  <a:pt x="46101" y="0"/>
                </a:cubicBezTo>
                <a:cubicBezTo>
                  <a:pt x="71501" y="0"/>
                  <a:pt x="92075" y="20573"/>
                  <a:pt x="92075" y="46101"/>
                </a:cubicBezTo>
                <a:cubicBezTo>
                  <a:pt x="92075" y="71501"/>
                  <a:pt x="71501" y="92075"/>
                  <a:pt x="46101" y="92075"/>
                </a:cubicBezTo>
                <a:cubicBezTo>
                  <a:pt x="20573" y="92075"/>
                  <a:pt x="0" y="71501"/>
                  <a:pt x="0" y="4610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86300" y="2574925"/>
            <a:ext cx="117475" cy="117475"/>
          </a:xfrm>
          <a:custGeom>
            <a:avLst/>
            <a:gdLst>
              <a:gd name="connsiteX0" fmla="*/ 12700 w 117475"/>
              <a:gd name="connsiteY0" fmla="*/ 58801 h 117475"/>
              <a:gd name="connsiteX1" fmla="*/ 58801 w 117475"/>
              <a:gd name="connsiteY1" fmla="*/ 12700 h 117475"/>
              <a:gd name="connsiteX2" fmla="*/ 104775 w 117475"/>
              <a:gd name="connsiteY2" fmla="*/ 58801 h 117475"/>
              <a:gd name="connsiteX3" fmla="*/ 58801 w 117475"/>
              <a:gd name="connsiteY3" fmla="*/ 104775 h 117475"/>
              <a:gd name="connsiteX4" fmla="*/ 12700 w 117475"/>
              <a:gd name="connsiteY4" fmla="*/ 58801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475">
                <a:moveTo>
                  <a:pt x="12700" y="58801"/>
                </a:moveTo>
                <a:cubicBezTo>
                  <a:pt x="12700" y="33273"/>
                  <a:pt x="33273" y="12700"/>
                  <a:pt x="58801" y="12700"/>
                </a:cubicBezTo>
                <a:cubicBezTo>
                  <a:pt x="84201" y="12700"/>
                  <a:pt x="104775" y="33273"/>
                  <a:pt x="104775" y="58801"/>
                </a:cubicBezTo>
                <a:cubicBezTo>
                  <a:pt x="104775" y="84201"/>
                  <a:pt x="84201" y="104775"/>
                  <a:pt x="58801" y="104775"/>
                </a:cubicBezTo>
                <a:cubicBezTo>
                  <a:pt x="33273" y="104775"/>
                  <a:pt x="12700" y="84201"/>
                  <a:pt x="12700" y="5880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81626" y="2587625"/>
            <a:ext cx="92075" cy="92075"/>
          </a:xfrm>
          <a:custGeom>
            <a:avLst/>
            <a:gdLst>
              <a:gd name="connsiteX0" fmla="*/ 0 w 92075"/>
              <a:gd name="connsiteY0" fmla="*/ 46101 h 92075"/>
              <a:gd name="connsiteX1" fmla="*/ 45973 w 92075"/>
              <a:gd name="connsiteY1" fmla="*/ 0 h 92075"/>
              <a:gd name="connsiteX2" fmla="*/ 92075 w 92075"/>
              <a:gd name="connsiteY2" fmla="*/ 46101 h 92075"/>
              <a:gd name="connsiteX3" fmla="*/ 45973 w 92075"/>
              <a:gd name="connsiteY3" fmla="*/ 92075 h 92075"/>
              <a:gd name="connsiteX4" fmla="*/ 0 w 92075"/>
              <a:gd name="connsiteY4" fmla="*/ 46101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075">
                <a:moveTo>
                  <a:pt x="0" y="46101"/>
                </a:moveTo>
                <a:cubicBezTo>
                  <a:pt x="0" y="20573"/>
                  <a:pt x="20573" y="0"/>
                  <a:pt x="45973" y="0"/>
                </a:cubicBezTo>
                <a:cubicBezTo>
                  <a:pt x="71373" y="0"/>
                  <a:pt x="92075" y="20573"/>
                  <a:pt x="92075" y="46101"/>
                </a:cubicBezTo>
                <a:cubicBezTo>
                  <a:pt x="92075" y="71501"/>
                  <a:pt x="71373" y="92075"/>
                  <a:pt x="45973" y="92075"/>
                </a:cubicBezTo>
                <a:cubicBezTo>
                  <a:pt x="20573" y="92075"/>
                  <a:pt x="0" y="71501"/>
                  <a:pt x="0" y="4610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868926" y="2574925"/>
            <a:ext cx="117475" cy="117475"/>
          </a:xfrm>
          <a:custGeom>
            <a:avLst/>
            <a:gdLst>
              <a:gd name="connsiteX0" fmla="*/ 12700 w 117475"/>
              <a:gd name="connsiteY0" fmla="*/ 58801 h 117475"/>
              <a:gd name="connsiteX1" fmla="*/ 58673 w 117475"/>
              <a:gd name="connsiteY1" fmla="*/ 12700 h 117475"/>
              <a:gd name="connsiteX2" fmla="*/ 104775 w 117475"/>
              <a:gd name="connsiteY2" fmla="*/ 58801 h 117475"/>
              <a:gd name="connsiteX3" fmla="*/ 58673 w 117475"/>
              <a:gd name="connsiteY3" fmla="*/ 104775 h 117475"/>
              <a:gd name="connsiteX4" fmla="*/ 12700 w 117475"/>
              <a:gd name="connsiteY4" fmla="*/ 58801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475">
                <a:moveTo>
                  <a:pt x="12700" y="58801"/>
                </a:moveTo>
                <a:cubicBezTo>
                  <a:pt x="12700" y="33273"/>
                  <a:pt x="33273" y="12700"/>
                  <a:pt x="58673" y="12700"/>
                </a:cubicBezTo>
                <a:cubicBezTo>
                  <a:pt x="84073" y="12700"/>
                  <a:pt x="104775" y="33273"/>
                  <a:pt x="104775" y="58801"/>
                </a:cubicBezTo>
                <a:cubicBezTo>
                  <a:pt x="104775" y="84201"/>
                  <a:pt x="84073" y="104775"/>
                  <a:pt x="58673" y="104775"/>
                </a:cubicBezTo>
                <a:cubicBezTo>
                  <a:pt x="33273" y="104775"/>
                  <a:pt x="12700" y="84201"/>
                  <a:pt x="12700" y="5880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572000" y="2751073"/>
            <a:ext cx="92075" cy="92202"/>
          </a:xfrm>
          <a:custGeom>
            <a:avLst/>
            <a:gdLst>
              <a:gd name="connsiteX0" fmla="*/ 0 w 92075"/>
              <a:gd name="connsiteY0" fmla="*/ 46101 h 92202"/>
              <a:gd name="connsiteX1" fmla="*/ 46101 w 92075"/>
              <a:gd name="connsiteY1" fmla="*/ 0 h 92202"/>
              <a:gd name="connsiteX2" fmla="*/ 92075 w 92075"/>
              <a:gd name="connsiteY2" fmla="*/ 46101 h 92202"/>
              <a:gd name="connsiteX3" fmla="*/ 46101 w 92075"/>
              <a:gd name="connsiteY3" fmla="*/ 92202 h 92202"/>
              <a:gd name="connsiteX4" fmla="*/ 0 w 92075"/>
              <a:gd name="connsiteY4" fmla="*/ 46101 h 92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202">
                <a:moveTo>
                  <a:pt x="0" y="46101"/>
                </a:moveTo>
                <a:cubicBezTo>
                  <a:pt x="0" y="20701"/>
                  <a:pt x="20573" y="0"/>
                  <a:pt x="46101" y="0"/>
                </a:cubicBezTo>
                <a:cubicBezTo>
                  <a:pt x="71501" y="0"/>
                  <a:pt x="92075" y="20701"/>
                  <a:pt x="92075" y="46101"/>
                </a:cubicBezTo>
                <a:cubicBezTo>
                  <a:pt x="92075" y="71501"/>
                  <a:pt x="71501" y="92202"/>
                  <a:pt x="46101" y="92202"/>
                </a:cubicBezTo>
                <a:cubicBezTo>
                  <a:pt x="20573" y="92202"/>
                  <a:pt x="0" y="71501"/>
                  <a:pt x="0" y="4610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559300" y="2738373"/>
            <a:ext cx="117475" cy="117602"/>
          </a:xfrm>
          <a:custGeom>
            <a:avLst/>
            <a:gdLst>
              <a:gd name="connsiteX0" fmla="*/ 12700 w 117475"/>
              <a:gd name="connsiteY0" fmla="*/ 58801 h 117602"/>
              <a:gd name="connsiteX1" fmla="*/ 58801 w 117475"/>
              <a:gd name="connsiteY1" fmla="*/ 12700 h 117602"/>
              <a:gd name="connsiteX2" fmla="*/ 104775 w 117475"/>
              <a:gd name="connsiteY2" fmla="*/ 58801 h 117602"/>
              <a:gd name="connsiteX3" fmla="*/ 58801 w 117475"/>
              <a:gd name="connsiteY3" fmla="*/ 104902 h 117602"/>
              <a:gd name="connsiteX4" fmla="*/ 12700 w 117475"/>
              <a:gd name="connsiteY4" fmla="*/ 58801 h 117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602">
                <a:moveTo>
                  <a:pt x="12700" y="58801"/>
                </a:moveTo>
                <a:cubicBezTo>
                  <a:pt x="12700" y="33401"/>
                  <a:pt x="33273" y="12700"/>
                  <a:pt x="58801" y="12700"/>
                </a:cubicBezTo>
                <a:cubicBezTo>
                  <a:pt x="84201" y="12700"/>
                  <a:pt x="104775" y="33401"/>
                  <a:pt x="104775" y="58801"/>
                </a:cubicBezTo>
                <a:cubicBezTo>
                  <a:pt x="104775" y="84201"/>
                  <a:pt x="84201" y="104902"/>
                  <a:pt x="58801" y="104902"/>
                </a:cubicBezTo>
                <a:cubicBezTo>
                  <a:pt x="33273" y="104902"/>
                  <a:pt x="12700" y="84201"/>
                  <a:pt x="12700" y="5880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46751" y="3062351"/>
            <a:ext cx="92075" cy="92075"/>
          </a:xfrm>
          <a:custGeom>
            <a:avLst/>
            <a:gdLst>
              <a:gd name="connsiteX0" fmla="*/ 0 w 92075"/>
              <a:gd name="connsiteY0" fmla="*/ 45973 h 92075"/>
              <a:gd name="connsiteX1" fmla="*/ 45973 w 92075"/>
              <a:gd name="connsiteY1" fmla="*/ 0 h 92075"/>
              <a:gd name="connsiteX2" fmla="*/ 92075 w 92075"/>
              <a:gd name="connsiteY2" fmla="*/ 45973 h 92075"/>
              <a:gd name="connsiteX3" fmla="*/ 45973 w 92075"/>
              <a:gd name="connsiteY3" fmla="*/ 92075 h 92075"/>
              <a:gd name="connsiteX4" fmla="*/ 0 w 92075"/>
              <a:gd name="connsiteY4" fmla="*/ 45973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075">
                <a:moveTo>
                  <a:pt x="0" y="45973"/>
                </a:moveTo>
                <a:cubicBezTo>
                  <a:pt x="0" y="20573"/>
                  <a:pt x="20573" y="0"/>
                  <a:pt x="45973" y="0"/>
                </a:cubicBezTo>
                <a:cubicBezTo>
                  <a:pt x="71373" y="0"/>
                  <a:pt x="92075" y="20573"/>
                  <a:pt x="92075" y="45973"/>
                </a:cubicBezTo>
                <a:cubicBezTo>
                  <a:pt x="92075" y="71373"/>
                  <a:pt x="71373" y="92075"/>
                  <a:pt x="45973" y="92075"/>
                </a:cubicBezTo>
                <a:cubicBezTo>
                  <a:pt x="20573" y="92075"/>
                  <a:pt x="0" y="71373"/>
                  <a:pt x="0" y="459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234051" y="3049651"/>
            <a:ext cx="117475" cy="117475"/>
          </a:xfrm>
          <a:custGeom>
            <a:avLst/>
            <a:gdLst>
              <a:gd name="connsiteX0" fmla="*/ 12700 w 117475"/>
              <a:gd name="connsiteY0" fmla="*/ 58673 h 117475"/>
              <a:gd name="connsiteX1" fmla="*/ 58673 w 117475"/>
              <a:gd name="connsiteY1" fmla="*/ 12700 h 117475"/>
              <a:gd name="connsiteX2" fmla="*/ 104775 w 117475"/>
              <a:gd name="connsiteY2" fmla="*/ 58673 h 117475"/>
              <a:gd name="connsiteX3" fmla="*/ 58673 w 117475"/>
              <a:gd name="connsiteY3" fmla="*/ 104775 h 117475"/>
              <a:gd name="connsiteX4" fmla="*/ 12700 w 117475"/>
              <a:gd name="connsiteY4" fmla="*/ 58673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475">
                <a:moveTo>
                  <a:pt x="12700" y="58673"/>
                </a:moveTo>
                <a:cubicBezTo>
                  <a:pt x="12700" y="33273"/>
                  <a:pt x="33273" y="12700"/>
                  <a:pt x="58673" y="12700"/>
                </a:cubicBezTo>
                <a:cubicBezTo>
                  <a:pt x="84073" y="12700"/>
                  <a:pt x="104775" y="33273"/>
                  <a:pt x="104775" y="58673"/>
                </a:cubicBezTo>
                <a:cubicBezTo>
                  <a:pt x="104775" y="84073"/>
                  <a:pt x="84073" y="104775"/>
                  <a:pt x="58673" y="104775"/>
                </a:cubicBezTo>
                <a:cubicBezTo>
                  <a:pt x="33273" y="104775"/>
                  <a:pt x="12700" y="84073"/>
                  <a:pt x="12700" y="5867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627758" y="3810196"/>
            <a:ext cx="468757" cy="205982"/>
          </a:xfrm>
          <a:custGeom>
            <a:avLst/>
            <a:gdLst>
              <a:gd name="connsiteX0" fmla="*/ 212217 w 468757"/>
              <a:gd name="connsiteY0" fmla="*/ 184207 h 205982"/>
              <a:gd name="connsiteX1" fmla="*/ 0 w 468757"/>
              <a:gd name="connsiteY1" fmla="*/ 39173 h 205982"/>
              <a:gd name="connsiteX2" fmla="*/ 256539 w 468757"/>
              <a:gd name="connsiteY2" fmla="*/ 21775 h 205982"/>
              <a:gd name="connsiteX3" fmla="*/ 468757 w 468757"/>
              <a:gd name="connsiteY3" fmla="*/ 166808 h 205982"/>
              <a:gd name="connsiteX4" fmla="*/ 212217 w 468757"/>
              <a:gd name="connsiteY4" fmla="*/ 184207 h 205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8757" h="205982">
                <a:moveTo>
                  <a:pt x="212217" y="184207"/>
                </a:moveTo>
                <a:cubicBezTo>
                  <a:pt x="82804" y="148901"/>
                  <a:pt x="-12191" y="84004"/>
                  <a:pt x="0" y="39173"/>
                </a:cubicBezTo>
                <a:cubicBezTo>
                  <a:pt x="12192" y="-5657"/>
                  <a:pt x="127000" y="-13404"/>
                  <a:pt x="256539" y="21775"/>
                </a:cubicBezTo>
                <a:cubicBezTo>
                  <a:pt x="385952" y="57081"/>
                  <a:pt x="480948" y="121977"/>
                  <a:pt x="468757" y="166808"/>
                </a:cubicBezTo>
                <a:cubicBezTo>
                  <a:pt x="456564" y="211639"/>
                  <a:pt x="341757" y="219386"/>
                  <a:pt x="212217" y="1842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613471" y="3795908"/>
            <a:ext cx="497332" cy="234557"/>
          </a:xfrm>
          <a:custGeom>
            <a:avLst/>
            <a:gdLst>
              <a:gd name="connsiteX0" fmla="*/ 226504 w 497332"/>
              <a:gd name="connsiteY0" fmla="*/ 198495 h 234557"/>
              <a:gd name="connsiteX1" fmla="*/ 14287 w 497332"/>
              <a:gd name="connsiteY1" fmla="*/ 53461 h 234557"/>
              <a:gd name="connsiteX2" fmla="*/ 270827 w 497332"/>
              <a:gd name="connsiteY2" fmla="*/ 36062 h 234557"/>
              <a:gd name="connsiteX3" fmla="*/ 483044 w 497332"/>
              <a:gd name="connsiteY3" fmla="*/ 181096 h 234557"/>
              <a:gd name="connsiteX4" fmla="*/ 226504 w 497332"/>
              <a:gd name="connsiteY4" fmla="*/ 198495 h 234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7332" h="234557">
                <a:moveTo>
                  <a:pt x="226504" y="198495"/>
                </a:moveTo>
                <a:cubicBezTo>
                  <a:pt x="97091" y="163189"/>
                  <a:pt x="2095" y="98292"/>
                  <a:pt x="14287" y="53461"/>
                </a:cubicBezTo>
                <a:cubicBezTo>
                  <a:pt x="26479" y="8630"/>
                  <a:pt x="141287" y="883"/>
                  <a:pt x="270827" y="36062"/>
                </a:cubicBezTo>
                <a:cubicBezTo>
                  <a:pt x="400240" y="71368"/>
                  <a:pt x="495236" y="136265"/>
                  <a:pt x="483044" y="181096"/>
                </a:cubicBezTo>
                <a:cubicBezTo>
                  <a:pt x="470852" y="225927"/>
                  <a:pt x="356044" y="233674"/>
                  <a:pt x="226504" y="19849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608576" y="2963862"/>
            <a:ext cx="215900" cy="576262"/>
          </a:xfrm>
          <a:custGeom>
            <a:avLst/>
            <a:gdLst>
              <a:gd name="connsiteX0" fmla="*/ 0 w 215900"/>
              <a:gd name="connsiteY0" fmla="*/ 576262 h 576262"/>
              <a:gd name="connsiteX1" fmla="*/ 215900 w 215900"/>
              <a:gd name="connsiteY1" fmla="*/ 576262 h 576262"/>
              <a:gd name="connsiteX2" fmla="*/ 215900 w 215900"/>
              <a:gd name="connsiteY2" fmla="*/ 0 h 576262"/>
              <a:gd name="connsiteX3" fmla="*/ 0 w 215900"/>
              <a:gd name="connsiteY3" fmla="*/ 0 h 576262"/>
              <a:gd name="connsiteX4" fmla="*/ 0 w 215900"/>
              <a:gd name="connsiteY4" fmla="*/ 576262 h 576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00" h="576262">
                <a:moveTo>
                  <a:pt x="0" y="576262"/>
                </a:moveTo>
                <a:lnTo>
                  <a:pt x="215900" y="576262"/>
                </a:lnTo>
                <a:lnTo>
                  <a:pt x="215900" y="0"/>
                </a:lnTo>
                <a:lnTo>
                  <a:pt x="0" y="0"/>
                </a:lnTo>
                <a:lnTo>
                  <a:pt x="0" y="5762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643501" y="3124200"/>
            <a:ext cx="92075" cy="92075"/>
          </a:xfrm>
          <a:custGeom>
            <a:avLst/>
            <a:gdLst>
              <a:gd name="connsiteX0" fmla="*/ 0 w 92075"/>
              <a:gd name="connsiteY0" fmla="*/ 46101 h 92075"/>
              <a:gd name="connsiteX1" fmla="*/ 45973 w 92075"/>
              <a:gd name="connsiteY1" fmla="*/ 0 h 92075"/>
              <a:gd name="connsiteX2" fmla="*/ 92075 w 92075"/>
              <a:gd name="connsiteY2" fmla="*/ 46101 h 92075"/>
              <a:gd name="connsiteX3" fmla="*/ 45973 w 92075"/>
              <a:gd name="connsiteY3" fmla="*/ 92075 h 92075"/>
              <a:gd name="connsiteX4" fmla="*/ 0 w 92075"/>
              <a:gd name="connsiteY4" fmla="*/ 46101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075">
                <a:moveTo>
                  <a:pt x="0" y="46101"/>
                </a:moveTo>
                <a:cubicBezTo>
                  <a:pt x="0" y="20573"/>
                  <a:pt x="20573" y="0"/>
                  <a:pt x="45973" y="0"/>
                </a:cubicBezTo>
                <a:cubicBezTo>
                  <a:pt x="71373" y="0"/>
                  <a:pt x="92075" y="20573"/>
                  <a:pt x="92075" y="46101"/>
                </a:cubicBezTo>
                <a:cubicBezTo>
                  <a:pt x="92075" y="71501"/>
                  <a:pt x="71373" y="92075"/>
                  <a:pt x="45973" y="92075"/>
                </a:cubicBezTo>
                <a:cubicBezTo>
                  <a:pt x="20573" y="92075"/>
                  <a:pt x="0" y="71501"/>
                  <a:pt x="0" y="4610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630801" y="3111500"/>
            <a:ext cx="117475" cy="117475"/>
          </a:xfrm>
          <a:custGeom>
            <a:avLst/>
            <a:gdLst>
              <a:gd name="connsiteX0" fmla="*/ 12700 w 117475"/>
              <a:gd name="connsiteY0" fmla="*/ 58801 h 117475"/>
              <a:gd name="connsiteX1" fmla="*/ 58673 w 117475"/>
              <a:gd name="connsiteY1" fmla="*/ 12700 h 117475"/>
              <a:gd name="connsiteX2" fmla="*/ 104775 w 117475"/>
              <a:gd name="connsiteY2" fmla="*/ 58801 h 117475"/>
              <a:gd name="connsiteX3" fmla="*/ 58673 w 117475"/>
              <a:gd name="connsiteY3" fmla="*/ 104775 h 117475"/>
              <a:gd name="connsiteX4" fmla="*/ 12700 w 117475"/>
              <a:gd name="connsiteY4" fmla="*/ 58801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475">
                <a:moveTo>
                  <a:pt x="12700" y="58801"/>
                </a:moveTo>
                <a:cubicBezTo>
                  <a:pt x="12700" y="33273"/>
                  <a:pt x="33273" y="12700"/>
                  <a:pt x="58673" y="12700"/>
                </a:cubicBezTo>
                <a:cubicBezTo>
                  <a:pt x="84073" y="12700"/>
                  <a:pt x="104775" y="33273"/>
                  <a:pt x="104775" y="58801"/>
                </a:cubicBezTo>
                <a:cubicBezTo>
                  <a:pt x="104775" y="84201"/>
                  <a:pt x="84073" y="104775"/>
                  <a:pt x="58673" y="104775"/>
                </a:cubicBezTo>
                <a:cubicBezTo>
                  <a:pt x="33273" y="104775"/>
                  <a:pt x="12700" y="84201"/>
                  <a:pt x="12700" y="5880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732401" y="3179826"/>
            <a:ext cx="92075" cy="92075"/>
          </a:xfrm>
          <a:custGeom>
            <a:avLst/>
            <a:gdLst>
              <a:gd name="connsiteX0" fmla="*/ 0 w 92075"/>
              <a:gd name="connsiteY0" fmla="*/ 45973 h 92075"/>
              <a:gd name="connsiteX1" fmla="*/ 45973 w 92075"/>
              <a:gd name="connsiteY1" fmla="*/ 0 h 92075"/>
              <a:gd name="connsiteX2" fmla="*/ 92075 w 92075"/>
              <a:gd name="connsiteY2" fmla="*/ 45973 h 92075"/>
              <a:gd name="connsiteX3" fmla="*/ 45973 w 92075"/>
              <a:gd name="connsiteY3" fmla="*/ 92075 h 92075"/>
              <a:gd name="connsiteX4" fmla="*/ 0 w 92075"/>
              <a:gd name="connsiteY4" fmla="*/ 45973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75" h="92075">
                <a:moveTo>
                  <a:pt x="0" y="45973"/>
                </a:moveTo>
                <a:cubicBezTo>
                  <a:pt x="0" y="20573"/>
                  <a:pt x="20573" y="0"/>
                  <a:pt x="45973" y="0"/>
                </a:cubicBezTo>
                <a:cubicBezTo>
                  <a:pt x="71373" y="0"/>
                  <a:pt x="92075" y="20573"/>
                  <a:pt x="92075" y="45973"/>
                </a:cubicBezTo>
                <a:cubicBezTo>
                  <a:pt x="92075" y="71373"/>
                  <a:pt x="71373" y="92075"/>
                  <a:pt x="45973" y="92075"/>
                </a:cubicBezTo>
                <a:cubicBezTo>
                  <a:pt x="20573" y="92075"/>
                  <a:pt x="0" y="71373"/>
                  <a:pt x="0" y="459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719701" y="3167126"/>
            <a:ext cx="117475" cy="117475"/>
          </a:xfrm>
          <a:custGeom>
            <a:avLst/>
            <a:gdLst>
              <a:gd name="connsiteX0" fmla="*/ 12700 w 117475"/>
              <a:gd name="connsiteY0" fmla="*/ 58673 h 117475"/>
              <a:gd name="connsiteX1" fmla="*/ 58673 w 117475"/>
              <a:gd name="connsiteY1" fmla="*/ 12700 h 117475"/>
              <a:gd name="connsiteX2" fmla="*/ 104775 w 117475"/>
              <a:gd name="connsiteY2" fmla="*/ 58673 h 117475"/>
              <a:gd name="connsiteX3" fmla="*/ 58673 w 117475"/>
              <a:gd name="connsiteY3" fmla="*/ 104775 h 117475"/>
              <a:gd name="connsiteX4" fmla="*/ 12700 w 117475"/>
              <a:gd name="connsiteY4" fmla="*/ 58673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75" h="117475">
                <a:moveTo>
                  <a:pt x="12700" y="58673"/>
                </a:moveTo>
                <a:cubicBezTo>
                  <a:pt x="12700" y="33273"/>
                  <a:pt x="33273" y="12700"/>
                  <a:pt x="58673" y="12700"/>
                </a:cubicBezTo>
                <a:cubicBezTo>
                  <a:pt x="84073" y="12700"/>
                  <a:pt x="104775" y="33273"/>
                  <a:pt x="104775" y="58673"/>
                </a:cubicBezTo>
                <a:cubicBezTo>
                  <a:pt x="104775" y="84073"/>
                  <a:pt x="84073" y="104775"/>
                  <a:pt x="58673" y="104775"/>
                </a:cubicBezTo>
                <a:cubicBezTo>
                  <a:pt x="33273" y="104775"/>
                  <a:pt x="12700" y="84073"/>
                  <a:pt x="12700" y="5867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824476" y="3183001"/>
            <a:ext cx="898525" cy="301625"/>
          </a:xfrm>
          <a:custGeom>
            <a:avLst/>
            <a:gdLst>
              <a:gd name="connsiteX0" fmla="*/ 0 w 898525"/>
              <a:gd name="connsiteY0" fmla="*/ 301625 h 301625"/>
              <a:gd name="connsiteX1" fmla="*/ 898525 w 898525"/>
              <a:gd name="connsiteY1" fmla="*/ 301625 h 301625"/>
              <a:gd name="connsiteX2" fmla="*/ 898525 w 898525"/>
              <a:gd name="connsiteY2" fmla="*/ 0 h 301625"/>
              <a:gd name="connsiteX3" fmla="*/ 0 w 898525"/>
              <a:gd name="connsiteY3" fmla="*/ 0 h 301625"/>
              <a:gd name="connsiteX4" fmla="*/ 0 w 898525"/>
              <a:gd name="connsiteY4" fmla="*/ 301625 h 301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8525" h="301625">
                <a:moveTo>
                  <a:pt x="0" y="301625"/>
                </a:moveTo>
                <a:lnTo>
                  <a:pt x="898525" y="301625"/>
                </a:lnTo>
                <a:lnTo>
                  <a:pt x="898525" y="0"/>
                </a:lnTo>
                <a:lnTo>
                  <a:pt x="0" y="0"/>
                </a:lnTo>
                <a:lnTo>
                  <a:pt x="0" y="3016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" y="2463800"/>
            <a:ext cx="7480300" cy="313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38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39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46100" y="609600"/>
            <a:ext cx="82931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Indexing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Each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patch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some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high-dimensional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feature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(e.g.,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SIFT)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934200" y="6642100"/>
            <a:ext cx="2146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Figure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A.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Zisserman</a:t>
            </a:r>
          </a:p>
        </p:txBody>
      </p:sp>
    </p:spTree>
    <p:extLst>
      <p:ext uri="{BB962C8B-B14F-4D97-AF65-F5344CB8AC3E}">
        <p14:creationId xmlns:p14="http://schemas.microsoft.com/office/powerpoint/2010/main" val="2059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" y="2438400"/>
            <a:ext cx="7480300" cy="312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723900"/>
            <a:ext cx="7797800" cy="487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Indexing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close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points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feature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space,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have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which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indicates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local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content.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interest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many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applications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5651500"/>
            <a:ext cx="88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82700" y="5537200"/>
            <a:ext cx="7251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matching,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Retrieving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similar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objects,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E.g.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Object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recognition,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categorization,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3d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Reconstruction,…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934200" y="6642100"/>
            <a:ext cx="2146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Figure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A.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Zisserman</a:t>
            </a:r>
          </a:p>
        </p:txBody>
      </p:sp>
    </p:spTree>
    <p:extLst>
      <p:ext uri="{BB962C8B-B14F-4D97-AF65-F5344CB8AC3E}">
        <p14:creationId xmlns:p14="http://schemas.microsoft.com/office/powerpoint/2010/main" val="708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5200" y="952500"/>
            <a:ext cx="79629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6311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Application: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Mobile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Visual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2300" y="6184900"/>
            <a:ext cx="756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Take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photos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objects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visual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3954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05839" y="4954523"/>
            <a:ext cx="6766559" cy="22860"/>
          </a:xfrm>
          <a:custGeom>
            <a:avLst/>
            <a:gdLst>
              <a:gd name="connsiteX0" fmla="*/ 0 w 6766559"/>
              <a:gd name="connsiteY0" fmla="*/ 0 h 22860"/>
              <a:gd name="connsiteX1" fmla="*/ 1691639 w 6766559"/>
              <a:gd name="connsiteY1" fmla="*/ 0 h 22860"/>
              <a:gd name="connsiteX2" fmla="*/ 3383280 w 6766559"/>
              <a:gd name="connsiteY2" fmla="*/ 0 h 22860"/>
              <a:gd name="connsiteX3" fmla="*/ 5074919 w 6766559"/>
              <a:gd name="connsiteY3" fmla="*/ 0 h 22860"/>
              <a:gd name="connsiteX4" fmla="*/ 6766560 w 6766559"/>
              <a:gd name="connsiteY4" fmla="*/ 0 h 22860"/>
              <a:gd name="connsiteX5" fmla="*/ 6766560 w 6766559"/>
              <a:gd name="connsiteY5" fmla="*/ 22860 h 22860"/>
              <a:gd name="connsiteX6" fmla="*/ 5074919 w 6766559"/>
              <a:gd name="connsiteY6" fmla="*/ 22860 h 22860"/>
              <a:gd name="connsiteX7" fmla="*/ 3383280 w 6766559"/>
              <a:gd name="connsiteY7" fmla="*/ 22860 h 22860"/>
              <a:gd name="connsiteX8" fmla="*/ 1691639 w 6766559"/>
              <a:gd name="connsiteY8" fmla="*/ 22860 h 22860"/>
              <a:gd name="connsiteX9" fmla="*/ 0 w 6766559"/>
              <a:gd name="connsiteY9" fmla="*/ 22860 h 22860"/>
              <a:gd name="connsiteX10" fmla="*/ 0 w 6766559"/>
              <a:gd name="connsiteY10" fmla="*/ 0 h 22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766559" h="22860">
                <a:moveTo>
                  <a:pt x="0" y="0"/>
                </a:moveTo>
                <a:lnTo>
                  <a:pt x="1691639" y="0"/>
                </a:lnTo>
                <a:lnTo>
                  <a:pt x="3383280" y="0"/>
                </a:lnTo>
                <a:lnTo>
                  <a:pt x="5074919" y="0"/>
                </a:lnTo>
                <a:lnTo>
                  <a:pt x="6766560" y="0"/>
                </a:lnTo>
                <a:lnTo>
                  <a:pt x="6766560" y="22860"/>
                </a:lnTo>
                <a:lnTo>
                  <a:pt x="5074919" y="22860"/>
                </a:lnTo>
                <a:lnTo>
                  <a:pt x="3383280" y="22860"/>
                </a:lnTo>
                <a:lnTo>
                  <a:pt x="1691639" y="22860"/>
                </a:lnTo>
                <a:lnTo>
                  <a:pt x="0" y="22860"/>
                </a:lnTo>
                <a:lnTo>
                  <a:pt x="0" y="0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618351" y="1916176"/>
            <a:ext cx="276225" cy="420623"/>
          </a:xfrm>
          <a:custGeom>
            <a:avLst/>
            <a:gdLst>
              <a:gd name="connsiteX0" fmla="*/ 0 w 276225"/>
              <a:gd name="connsiteY0" fmla="*/ 282828 h 420623"/>
              <a:gd name="connsiteX1" fmla="*/ 68960 w 276225"/>
              <a:gd name="connsiteY1" fmla="*/ 282828 h 420623"/>
              <a:gd name="connsiteX2" fmla="*/ 68960 w 276225"/>
              <a:gd name="connsiteY2" fmla="*/ 0 h 420623"/>
              <a:gd name="connsiteX3" fmla="*/ 207136 w 276225"/>
              <a:gd name="connsiteY3" fmla="*/ 0 h 420623"/>
              <a:gd name="connsiteX4" fmla="*/ 207136 w 276225"/>
              <a:gd name="connsiteY4" fmla="*/ 282828 h 420623"/>
              <a:gd name="connsiteX5" fmla="*/ 276225 w 276225"/>
              <a:gd name="connsiteY5" fmla="*/ 282828 h 420623"/>
              <a:gd name="connsiteX6" fmla="*/ 138048 w 276225"/>
              <a:gd name="connsiteY6" fmla="*/ 420623 h 420623"/>
              <a:gd name="connsiteX7" fmla="*/ 0 w 276225"/>
              <a:gd name="connsiteY7" fmla="*/ 282828 h 420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6225" h="420623">
                <a:moveTo>
                  <a:pt x="0" y="282828"/>
                </a:moveTo>
                <a:lnTo>
                  <a:pt x="68960" y="282828"/>
                </a:lnTo>
                <a:lnTo>
                  <a:pt x="68960" y="0"/>
                </a:lnTo>
                <a:lnTo>
                  <a:pt x="207136" y="0"/>
                </a:lnTo>
                <a:lnTo>
                  <a:pt x="207136" y="282828"/>
                </a:lnTo>
                <a:lnTo>
                  <a:pt x="276225" y="282828"/>
                </a:lnTo>
                <a:lnTo>
                  <a:pt x="138048" y="420623"/>
                </a:lnTo>
                <a:lnTo>
                  <a:pt x="0" y="282828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612001" y="1909826"/>
            <a:ext cx="288925" cy="433323"/>
          </a:xfrm>
          <a:custGeom>
            <a:avLst/>
            <a:gdLst>
              <a:gd name="connsiteX0" fmla="*/ 6350 w 288925"/>
              <a:gd name="connsiteY0" fmla="*/ 289178 h 433323"/>
              <a:gd name="connsiteX1" fmla="*/ 75310 w 288925"/>
              <a:gd name="connsiteY1" fmla="*/ 289178 h 433323"/>
              <a:gd name="connsiteX2" fmla="*/ 75310 w 288925"/>
              <a:gd name="connsiteY2" fmla="*/ 6350 h 433323"/>
              <a:gd name="connsiteX3" fmla="*/ 213486 w 288925"/>
              <a:gd name="connsiteY3" fmla="*/ 6350 h 433323"/>
              <a:gd name="connsiteX4" fmla="*/ 213486 w 288925"/>
              <a:gd name="connsiteY4" fmla="*/ 289178 h 433323"/>
              <a:gd name="connsiteX5" fmla="*/ 282575 w 288925"/>
              <a:gd name="connsiteY5" fmla="*/ 289178 h 433323"/>
              <a:gd name="connsiteX6" fmla="*/ 144398 w 288925"/>
              <a:gd name="connsiteY6" fmla="*/ 426973 h 433323"/>
              <a:gd name="connsiteX7" fmla="*/ 6350 w 288925"/>
              <a:gd name="connsiteY7" fmla="*/ 289178 h 433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925" h="433323">
                <a:moveTo>
                  <a:pt x="6350" y="289178"/>
                </a:moveTo>
                <a:lnTo>
                  <a:pt x="75310" y="289178"/>
                </a:lnTo>
                <a:lnTo>
                  <a:pt x="75310" y="6350"/>
                </a:lnTo>
                <a:lnTo>
                  <a:pt x="213486" y="6350"/>
                </a:lnTo>
                <a:lnTo>
                  <a:pt x="213486" y="289178"/>
                </a:lnTo>
                <a:lnTo>
                  <a:pt x="282575" y="289178"/>
                </a:lnTo>
                <a:lnTo>
                  <a:pt x="144398" y="426973"/>
                </a:lnTo>
                <a:lnTo>
                  <a:pt x="6350" y="2891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9600" y="0"/>
            <a:ext cx="3454400" cy="200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2336800"/>
            <a:ext cx="1739900" cy="1397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0700" y="2336800"/>
            <a:ext cx="1739900" cy="1397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80000" y="3746500"/>
            <a:ext cx="1739900" cy="1397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70700" y="3746500"/>
            <a:ext cx="1739900" cy="1397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80000" y="5194300"/>
            <a:ext cx="1739900" cy="1397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70700" y="5207000"/>
            <a:ext cx="1739900" cy="139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5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6" name="TextBox 1"/>
          <p:cNvSpPr txBox="1"/>
          <p:nvPr/>
        </p:nvSpPr>
        <p:spPr>
          <a:xfrm rot="5400000">
            <a:off x="7772400" y="4241800"/>
            <a:ext cx="2032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Retrieved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frames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6100" y="482600"/>
            <a:ext cx="394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Video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Google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System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6100" y="1282700"/>
            <a:ext cx="3302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6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1.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762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2.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76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3.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76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4.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003300" y="1320800"/>
            <a:ext cx="60198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Collect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words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Inverted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index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find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relevant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frames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Compare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counts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Spatial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verification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6100" y="3517900"/>
            <a:ext cx="72136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Sivic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&amp;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Zisserman,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ICCV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2003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457200" algn="l"/>
              </a:tabLst>
            </a:pPr>
            <a:r>
              <a:rPr lang="en-US" altLang="zh-CN" sz="2762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Demo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online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  <a:hlinkClick r:id="rId10"/>
              </a:rPr>
              <a:t>http://www.robots.ox.ac.uk/~vgg/research/vgoogle/index.html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39200" y="6451600"/>
            <a:ext cx="203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75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368800" y="6604000"/>
            <a:ext cx="584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48600" y="876300"/>
            <a:ext cx="71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Query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848600" y="1181100"/>
            <a:ext cx="749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22727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2108200"/>
            <a:ext cx="5130800" cy="3492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76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596900"/>
            <a:ext cx="83058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4864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Collecting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Words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Query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Region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4864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Example: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Friends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48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region:</a:t>
            </a:r>
          </a:p>
          <a:p>
            <a:pPr>
              <a:lnSpc>
                <a:spcPts val="2400"/>
              </a:lnSpc>
              <a:tabLst>
                <a:tab pos="548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pull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only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SIFT</a:t>
            </a:r>
          </a:p>
          <a:p>
            <a:pPr>
              <a:lnSpc>
                <a:spcPts val="2400"/>
              </a:lnSpc>
              <a:tabLst>
                <a:tab pos="548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descriptors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whose</a:t>
            </a:r>
          </a:p>
          <a:p>
            <a:pPr>
              <a:lnSpc>
                <a:spcPts val="2400"/>
              </a:lnSpc>
              <a:tabLst>
                <a:tab pos="548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positions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within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548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polygon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8192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6900" y="1333500"/>
            <a:ext cx="3238500" cy="2222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1800" y="4127500"/>
            <a:ext cx="2870200" cy="2349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90900" y="4127500"/>
            <a:ext cx="2768600" cy="2349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11900" y="4127500"/>
            <a:ext cx="2832100" cy="234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77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6100" y="584200"/>
            <a:ext cx="45212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8735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Example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Results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87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1871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4500" y="1231900"/>
            <a:ext cx="3606800" cy="2463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9900" y="4254500"/>
            <a:ext cx="8636000" cy="137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660400"/>
            <a:ext cx="50673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03600" algn="l"/>
                <a:tab pos="39116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More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Results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403600" algn="l"/>
                <a:tab pos="3911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Query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03600" algn="l"/>
                <a:tab pos="391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Retrieved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shots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3700" y="6654800"/>
            <a:ext cx="2349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Slide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credit: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Kristen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6769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408036" y="6795134"/>
            <a:ext cx="1708404" cy="9144"/>
          </a:xfrm>
          <a:custGeom>
            <a:avLst/>
            <a:gdLst>
              <a:gd name="connsiteX0" fmla="*/ 0 w 1708404"/>
              <a:gd name="connsiteY0" fmla="*/ 0 h 9144"/>
              <a:gd name="connsiteX1" fmla="*/ 569468 w 1708404"/>
              <a:gd name="connsiteY1" fmla="*/ 0 h 9144"/>
              <a:gd name="connsiteX2" fmla="*/ 1138935 w 1708404"/>
              <a:gd name="connsiteY2" fmla="*/ 0 h 9144"/>
              <a:gd name="connsiteX3" fmla="*/ 1708404 w 1708404"/>
              <a:gd name="connsiteY3" fmla="*/ 0 h 9144"/>
              <a:gd name="connsiteX4" fmla="*/ 1708404 w 1708404"/>
              <a:gd name="connsiteY4" fmla="*/ 9144 h 9144"/>
              <a:gd name="connsiteX5" fmla="*/ 1138935 w 1708404"/>
              <a:gd name="connsiteY5" fmla="*/ 9144 h 9144"/>
              <a:gd name="connsiteX6" fmla="*/ 569468 w 1708404"/>
              <a:gd name="connsiteY6" fmla="*/ 9144 h 9144"/>
              <a:gd name="connsiteX7" fmla="*/ 0 w 1708404"/>
              <a:gd name="connsiteY7" fmla="*/ 9144 h 9144"/>
              <a:gd name="connsiteX8" fmla="*/ 0 w 1708404"/>
              <a:gd name="connsiteY8" fmla="*/ 0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08404" h="9144">
                <a:moveTo>
                  <a:pt x="0" y="0"/>
                </a:moveTo>
                <a:lnTo>
                  <a:pt x="569468" y="0"/>
                </a:lnTo>
                <a:lnTo>
                  <a:pt x="1138935" y="0"/>
                </a:lnTo>
                <a:lnTo>
                  <a:pt x="1708404" y="0"/>
                </a:lnTo>
                <a:lnTo>
                  <a:pt x="1708404" y="9144"/>
                </a:lnTo>
                <a:lnTo>
                  <a:pt x="1138935" y="9144"/>
                </a:lnTo>
                <a:lnTo>
                  <a:pt x="569468" y="9144"/>
                </a:lnTo>
                <a:lnTo>
                  <a:pt x="0" y="9144"/>
                </a:lnTo>
                <a:lnTo>
                  <a:pt x="0" y="0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6000" y="1155700"/>
            <a:ext cx="8026400" cy="524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79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660400"/>
            <a:ext cx="78359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52400" algn="l"/>
                <a:tab pos="342900" algn="l"/>
              </a:tabLst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Applications: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Specific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Object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Recognition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52400" algn="l"/>
                <a:tab pos="342900" algn="l"/>
              </a:tabLst>
            </a:pPr>
            <a:r>
              <a:rPr lang="en-US" altLang="zh-CN" sz="276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Commercial</a:t>
            </a:r>
          </a:p>
          <a:p>
            <a:pPr>
              <a:lnSpc>
                <a:spcPts val="2800"/>
              </a:lnSpc>
              <a:tabLst>
                <a:tab pos="1524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services</a:t>
            </a:r>
          </a:p>
          <a:p>
            <a:pPr>
              <a:lnSpc>
                <a:spcPts val="2800"/>
              </a:lnSpc>
              <a:tabLst>
                <a:tab pos="1524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coming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out: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524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Works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well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mostly</a:t>
            </a:r>
          </a:p>
          <a:p>
            <a:pPr>
              <a:lnSpc>
                <a:spcPts val="2100"/>
              </a:lnSpc>
              <a:tabLst>
                <a:tab pos="1524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planar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objects:</a:t>
            </a:r>
          </a:p>
          <a:p>
            <a:pPr>
              <a:lnSpc>
                <a:spcPts val="2100"/>
              </a:lnSpc>
              <a:tabLst>
                <a:tab pos="1524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Movie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posters,</a:t>
            </a:r>
          </a:p>
          <a:p>
            <a:pPr>
              <a:lnSpc>
                <a:spcPts val="2100"/>
              </a:lnSpc>
              <a:tabLst>
                <a:tab pos="1524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Book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covers,</a:t>
            </a:r>
          </a:p>
          <a:p>
            <a:pPr>
              <a:lnSpc>
                <a:spcPts val="2100"/>
              </a:lnSpc>
              <a:tabLst>
                <a:tab pos="1524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CD/DVD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covers,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" y="6159500"/>
            <a:ext cx="1562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Video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games,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…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81500" y="6261100"/>
            <a:ext cx="47244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(~20M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images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indexed)</a:t>
            </a:r>
          </a:p>
          <a:p>
            <a:pPr>
              <a:lnSpc>
                <a:spcPts val="2300"/>
              </a:lnSpc>
              <a:tabLst>
                <a:tab pos="520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Source: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  <a:hlinkClick r:id="rId5"/>
              </a:rPr>
              <a:t>http://www.kooaba.com</a:t>
            </a:r>
          </a:p>
        </p:txBody>
      </p:sp>
    </p:spTree>
    <p:extLst>
      <p:ext uri="{BB962C8B-B14F-4D97-AF65-F5344CB8AC3E}">
        <p14:creationId xmlns:p14="http://schemas.microsoft.com/office/powerpoint/2010/main" val="36928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/>
              <a:t>Homogeneous Coordinates &amp; Transform Matrix</a:t>
            </a:r>
            <a:endParaRPr lang="zh-CN" altLang="en-US"/>
          </a:p>
        </p:txBody>
      </p:sp>
      <p:sp>
        <p:nvSpPr>
          <p:cNvPr id="105475" name="Text Box 4"/>
          <p:cNvSpPr txBox="1">
            <a:spLocks noChangeArrowheads="1"/>
          </p:cNvSpPr>
          <p:nvPr/>
        </p:nvSpPr>
        <p:spPr bwMode="auto">
          <a:xfrm>
            <a:off x="0" y="1895475"/>
            <a:ext cx="2952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homogeneous coordinates:</a:t>
            </a:r>
          </a:p>
          <a:p>
            <a:pPr algn="ctr"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齐次坐标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2971800" y="1914525"/>
          <a:ext cx="31242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r:id="rId3" imgW="1752917" imgH="203517" progId="Equation.DSMT4">
                  <p:embed/>
                </p:oleObj>
              </mc:Choice>
              <mc:Fallback>
                <p:oleObj r:id="rId3" imgW="1752917" imgH="203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14525"/>
                        <a:ext cx="31242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7" name="Text Box 6"/>
          <p:cNvSpPr txBox="1">
            <a:spLocks noChangeArrowheads="1"/>
          </p:cNvSpPr>
          <p:nvPr/>
        </p:nvSpPr>
        <p:spPr bwMode="auto">
          <a:xfrm>
            <a:off x="325438" y="3267075"/>
            <a:ext cx="23447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2D Affine Transform:</a:t>
            </a:r>
          </a:p>
          <a:p>
            <a:pPr algn="ctr"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维仿射变换）</a:t>
            </a:r>
          </a:p>
        </p:txBody>
      </p:sp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2952750" y="2733675"/>
          <a:ext cx="20574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" r:id="rId5" imgW="952404" imgH="711208" progId="Equation.DSMT4">
                  <p:embed/>
                </p:oleObj>
              </mc:Choice>
              <mc:Fallback>
                <p:oleObj r:id="rId5" imgW="952404" imgH="71120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2733675"/>
                        <a:ext cx="20574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6"/>
          <p:cNvSpPr txBox="1">
            <a:spLocks noChangeArrowheads="1"/>
          </p:cNvSpPr>
          <p:nvPr/>
        </p:nvSpPr>
        <p:spPr bwMode="auto">
          <a:xfrm>
            <a:off x="76200" y="5314950"/>
            <a:ext cx="2876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2D Perspective Transform:</a:t>
            </a:r>
          </a:p>
          <a:p>
            <a:pPr algn="ctr"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维透视变换）</a:t>
            </a:r>
          </a:p>
        </p:txBody>
      </p:sp>
      <p:graphicFrame>
        <p:nvGraphicFramePr>
          <p:cNvPr id="105480" name="Object 8"/>
          <p:cNvGraphicFramePr>
            <a:graphicFrameLocks noChangeAspect="1"/>
          </p:cNvGraphicFramePr>
          <p:nvPr/>
        </p:nvGraphicFramePr>
        <p:xfrm>
          <a:off x="2971800" y="4733925"/>
          <a:ext cx="20574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r:id="rId7" imgW="952404" imgH="711208" progId="Equation.DSMT4">
                  <p:embed/>
                </p:oleObj>
              </mc:Choice>
              <mc:Fallback>
                <p:oleObj r:id="rId7" imgW="952404" imgH="71120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733925"/>
                        <a:ext cx="20574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81" name="左右箭头 9"/>
          <p:cNvSpPr>
            <a:spLocks noChangeArrowheads="1"/>
          </p:cNvSpPr>
          <p:nvPr/>
        </p:nvSpPr>
        <p:spPr bwMode="auto">
          <a:xfrm>
            <a:off x="5162550" y="3448050"/>
            <a:ext cx="523875" cy="180975"/>
          </a:xfrm>
          <a:prstGeom prst="leftRight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•"/>
            </a:pPr>
            <a:endParaRPr lang="zh-CN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105482" name="Object 10"/>
          <p:cNvGraphicFramePr>
            <a:graphicFrameLocks noChangeAspect="1"/>
          </p:cNvGraphicFramePr>
          <p:nvPr/>
        </p:nvGraphicFramePr>
        <p:xfrm>
          <a:off x="5980113" y="2838450"/>
          <a:ext cx="2754312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r:id="rId9" imgW="1422717" imgH="711517" progId="Equation.DSMT4">
                  <p:embed/>
                </p:oleObj>
              </mc:Choice>
              <mc:Fallback>
                <p:oleObj r:id="rId9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2838450"/>
                        <a:ext cx="2754312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3" name="Object 11"/>
          <p:cNvGraphicFramePr>
            <a:graphicFrameLocks noChangeAspect="1"/>
          </p:cNvGraphicFramePr>
          <p:nvPr/>
        </p:nvGraphicFramePr>
        <p:xfrm>
          <a:off x="6075363" y="4791075"/>
          <a:ext cx="2754312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r:id="rId11" imgW="1422717" imgH="711517" progId="Equation.DSMT4">
                  <p:embed/>
                </p:oleObj>
              </mc:Choice>
              <mc:Fallback>
                <p:oleObj r:id="rId11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4791075"/>
                        <a:ext cx="2754312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84" name="左右箭头 12"/>
          <p:cNvSpPr>
            <a:spLocks noChangeArrowheads="1"/>
          </p:cNvSpPr>
          <p:nvPr/>
        </p:nvSpPr>
        <p:spPr bwMode="auto">
          <a:xfrm>
            <a:off x="5210175" y="5353050"/>
            <a:ext cx="523875" cy="180975"/>
          </a:xfrm>
          <a:prstGeom prst="leftRight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•"/>
            </a:pPr>
            <a:endParaRPr lang="zh-CN" alt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37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4800" y="1117600"/>
            <a:ext cx="3619500" cy="5422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2057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-546100" y="56515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Perceptual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and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-241300" y="42799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14/15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-2044700" y="4152900"/>
            <a:ext cx="443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Sensory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Augmented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rebuchet MS" pitchFamily="18" charset="0"/>
                <a:cs typeface="Trebuchet MS" pitchFamily="18" charset="0"/>
              </a:rPr>
              <a:t>Computing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6100" y="482600"/>
            <a:ext cx="7023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Applications: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Fast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Image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99"/>
                </a:solidFill>
                <a:latin typeface="Trebuchet MS" pitchFamily="18" charset="0"/>
                <a:cs typeface="Trebuchet MS" pitchFamily="18" charset="0"/>
              </a:rPr>
              <a:t>Registration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64600" y="64516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81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81500" y="66040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rebuchet MS" pitchFamily="18" charset="0"/>
                <a:cs typeface="Trebuchet MS" pitchFamily="18" charset="0"/>
              </a:rPr>
              <a:t>Leibe</a:t>
            </a:r>
          </a:p>
        </p:txBody>
      </p:sp>
    </p:spTree>
    <p:extLst>
      <p:ext uri="{BB962C8B-B14F-4D97-AF65-F5344CB8AC3E}">
        <p14:creationId xmlns:p14="http://schemas.microsoft.com/office/powerpoint/2010/main" val="15538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仿射变换</a:t>
            </a:r>
            <a:endParaRPr lang="zh-CN" altLang="en-US" dirty="0"/>
          </a:p>
        </p:txBody>
      </p:sp>
      <p:sp>
        <p:nvSpPr>
          <p:cNvPr id="112643" name="内容占位符 2"/>
          <p:cNvSpPr>
            <a:spLocks noGrp="1"/>
          </p:cNvSpPr>
          <p:nvPr>
            <p:ph idx="4294967295"/>
          </p:nvPr>
        </p:nvSpPr>
        <p:spPr>
          <a:xfrm>
            <a:off x="354013" y="1504950"/>
            <a:ext cx="8448675" cy="619125"/>
          </a:xfrm>
        </p:spPr>
        <p:txBody>
          <a:bodyPr/>
          <a:lstStyle/>
          <a:p>
            <a:r>
              <a:rPr lang="en-US"/>
              <a:t>Linear Transform</a:t>
            </a:r>
            <a:r>
              <a:rPr lang="zh-CN" altLang="en-US"/>
              <a:t>：</a:t>
            </a:r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1377950" y="2265363"/>
          <a:ext cx="2514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r:id="rId3" imgW="1422717" imgH="432117" progId="Equation.DSMT4">
                  <p:embed/>
                </p:oleObj>
              </mc:Choice>
              <mc:Fallback>
                <p:oleObj r:id="rId3" imgW="1422717" imgH="4321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2265363"/>
                        <a:ext cx="25146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内容占位符 2"/>
          <p:cNvSpPr txBox="1">
            <a:spLocks noChangeArrowheads="1"/>
          </p:cNvSpPr>
          <p:nvPr/>
        </p:nvSpPr>
        <p:spPr bwMode="auto">
          <a:xfrm>
            <a:off x="411163" y="3524250"/>
            <a:ext cx="84486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b="1">
                <a:latin typeface="Times New Roman" panose="02020603050405020304" pitchFamily="18" charset="0"/>
                <a:ea typeface="华文中宋" pitchFamily="2" charset="-122"/>
              </a:rPr>
              <a:t>Affine = Linear + Translation</a:t>
            </a:r>
            <a:endParaRPr lang="zh-CN" altLang="en-US" sz="2400" b="1">
              <a:latin typeface="Times New Roman" panose="02020603050405020304" pitchFamily="18" charset="0"/>
              <a:ea typeface="华文中宋" pitchFamily="2" charset="-122"/>
            </a:endParaRPr>
          </a:p>
        </p:txBody>
      </p:sp>
      <p:graphicFrame>
        <p:nvGraphicFramePr>
          <p:cNvPr id="112646" name="Object 6"/>
          <p:cNvGraphicFramePr>
            <a:graphicFrameLocks noChangeAspect="1"/>
          </p:cNvGraphicFramePr>
          <p:nvPr/>
        </p:nvGraphicFramePr>
        <p:xfrm>
          <a:off x="4800600" y="3589338"/>
          <a:ext cx="10096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r:id="rId5" imgW="520791" imgH="203429" progId="Equation.DSMT4">
                  <p:embed/>
                </p:oleObj>
              </mc:Choice>
              <mc:Fallback>
                <p:oleObj r:id="rId5" imgW="520791" imgH="203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589338"/>
                        <a:ext cx="10096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7" name="Text Box 17"/>
          <p:cNvSpPr txBox="1">
            <a:spLocks noChangeArrowheads="1"/>
          </p:cNvSpPr>
          <p:nvPr/>
        </p:nvSpPr>
        <p:spPr bwMode="auto">
          <a:xfrm>
            <a:off x="1431925" y="4794250"/>
            <a:ext cx="2039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sz="1800">
                <a:latin typeface="Arial" panose="020B0604020202020204" pitchFamily="34" charset="0"/>
                <a:ea typeface="宋体" panose="02010600030101010101" pitchFamily="2" charset="-122"/>
              </a:rPr>
              <a:t>e.g 2D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仿射变换：</a:t>
            </a:r>
          </a:p>
        </p:txBody>
      </p:sp>
      <p:graphicFrame>
        <p:nvGraphicFramePr>
          <p:cNvPr id="112648" name="Object 8"/>
          <p:cNvGraphicFramePr>
            <a:graphicFrameLocks noChangeAspect="1"/>
          </p:cNvGraphicFramePr>
          <p:nvPr/>
        </p:nvGraphicFramePr>
        <p:xfrm>
          <a:off x="3536950" y="4595813"/>
          <a:ext cx="23574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r:id="rId7" imgW="1371917" imgH="457517" progId="Equation.DSMT4">
                  <p:embed/>
                </p:oleObj>
              </mc:Choice>
              <mc:Fallback>
                <p:oleObj r:id="rId7" imgW="1371917" imgH="457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4595813"/>
                        <a:ext cx="23574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286000" y="5867400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把平行直线映射为平行直线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86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/>
              <a:t>Transform Matrix</a:t>
            </a:r>
            <a:endParaRPr lang="zh-CN" altLang="en-US"/>
          </a:p>
        </p:txBody>
      </p:sp>
      <p:sp>
        <p:nvSpPr>
          <p:cNvPr id="106499" name="Text Box 4"/>
          <p:cNvSpPr txBox="1">
            <a:spLocks noChangeArrowheads="1"/>
          </p:cNvSpPr>
          <p:nvPr/>
        </p:nvSpPr>
        <p:spPr bwMode="auto">
          <a:xfrm>
            <a:off x="333375" y="1895475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Translation (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平移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6500" name="Text Box 6"/>
          <p:cNvSpPr txBox="1">
            <a:spLocks noChangeArrowheads="1"/>
          </p:cNvSpPr>
          <p:nvPr/>
        </p:nvSpPr>
        <p:spPr bwMode="auto">
          <a:xfrm>
            <a:off x="798513" y="3267075"/>
            <a:ext cx="1497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Scale (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缩放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6501" name="Text Box 6"/>
          <p:cNvSpPr txBox="1">
            <a:spLocks noChangeArrowheads="1"/>
          </p:cNvSpPr>
          <p:nvPr/>
        </p:nvSpPr>
        <p:spPr bwMode="auto">
          <a:xfrm>
            <a:off x="520700" y="5057775"/>
            <a:ext cx="190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¨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Rotation (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旋转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2736850" y="1597025"/>
          <a:ext cx="21971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r:id="rId3" imgW="1422717" imgH="711517" progId="Equation.DSMT4">
                  <p:embed/>
                </p:oleObj>
              </mc:Choice>
              <mc:Fallback>
                <p:oleObj r:id="rId3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1597025"/>
                        <a:ext cx="21971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7"/>
          <p:cNvGraphicFramePr>
            <a:graphicFrameLocks noChangeAspect="1"/>
          </p:cNvGraphicFramePr>
          <p:nvPr/>
        </p:nvGraphicFramePr>
        <p:xfrm>
          <a:off x="2774950" y="2930525"/>
          <a:ext cx="21971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r:id="rId5" imgW="1422717" imgH="711517" progId="Equation.DSMT4">
                  <p:embed/>
                </p:oleObj>
              </mc:Choice>
              <mc:Fallback>
                <p:oleObj r:id="rId5" imgW="14227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2930525"/>
                        <a:ext cx="21971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/>
          <p:cNvGraphicFramePr>
            <a:graphicFrameLocks noChangeAspect="1"/>
          </p:cNvGraphicFramePr>
          <p:nvPr/>
        </p:nvGraphicFramePr>
        <p:xfrm>
          <a:off x="2801938" y="4616450"/>
          <a:ext cx="29622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r:id="rId7" imgW="1918017" imgH="711517" progId="Equation.DSMT4">
                  <p:embed/>
                </p:oleObj>
              </mc:Choice>
              <mc:Fallback>
                <p:oleObj r:id="rId7" imgW="1918017" imgH="7115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4616450"/>
                        <a:ext cx="296227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10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1465</Words>
  <Application>Microsoft Office PowerPoint</Application>
  <PresentationFormat>全屏显示(4:3)</PresentationFormat>
  <Paragraphs>855</Paragraphs>
  <Slides>70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2" baseType="lpstr">
      <vt:lpstr>华文中宋</vt:lpstr>
      <vt:lpstr>宋体</vt:lpstr>
      <vt:lpstr>Arial</vt:lpstr>
      <vt:lpstr>Arial Black</vt:lpstr>
      <vt:lpstr>Calibri</vt:lpstr>
      <vt:lpstr>Symbol</vt:lpstr>
      <vt:lpstr>Times New Roman</vt:lpstr>
      <vt:lpstr>Trebuchet MS</vt:lpstr>
      <vt:lpstr>Wingdings</vt:lpstr>
      <vt:lpstr>Pixel</vt:lpstr>
      <vt:lpstr>MathType 6.0 Equation</vt:lpstr>
      <vt:lpstr>Equation</vt:lpstr>
      <vt:lpstr>         计算机视觉        Computer  Vision </vt:lpstr>
      <vt:lpstr>图像匹配</vt:lpstr>
      <vt:lpstr>特征检测+匹配</vt:lpstr>
      <vt:lpstr>运动估计（图像配准/Alignment）</vt:lpstr>
      <vt:lpstr>忽略外点(Outlier)</vt:lpstr>
      <vt:lpstr>参数化运动模型</vt:lpstr>
      <vt:lpstr>Homogeneous Coordinates &amp; Transform Matrix</vt:lpstr>
      <vt:lpstr>仿射变换</vt:lpstr>
      <vt:lpstr>Transform Matrix</vt:lpstr>
      <vt:lpstr>Transform Matrix</vt:lpstr>
      <vt:lpstr>如果只有平移….</vt:lpstr>
      <vt:lpstr>仿射变换</vt:lpstr>
      <vt:lpstr>PowerPoint 演示文稿</vt:lpstr>
      <vt:lpstr>PowerPoint 演示文稿</vt:lpstr>
      <vt:lpstr>PowerPoint 演示文稿</vt:lpstr>
      <vt:lpstr>特殊仿射变换</vt:lpstr>
      <vt:lpstr>特殊仿射变换</vt:lpstr>
      <vt:lpstr>相似变换</vt:lpstr>
      <vt:lpstr>刚性变换</vt:lpstr>
      <vt:lpstr>刚性变换</vt:lpstr>
      <vt:lpstr>刚性变换</vt:lpstr>
      <vt:lpstr>仿射变换</vt:lpstr>
      <vt:lpstr>透视变换 (Perspective Transform &amp; Homography)</vt:lpstr>
      <vt:lpstr>透视变换 (Perspective Transform &amp; Homography)</vt:lpstr>
      <vt:lpstr>透视变换估计</vt:lpstr>
      <vt:lpstr>透视变换估计</vt:lpstr>
      <vt:lpstr>透视变换估计</vt:lpstr>
      <vt:lpstr>透视变换估计</vt:lpstr>
      <vt:lpstr>透视变换估计</vt:lpstr>
      <vt:lpstr>PowerPoint 演示文稿</vt:lpstr>
      <vt:lpstr>考虑外点(Outlier)</vt:lpstr>
      <vt:lpstr>考虑外点(Outlier)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OpenCV相关函数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基于变换矩阵对齐图像</vt:lpstr>
      <vt:lpstr>PowerPoint 演示文稿</vt:lpstr>
      <vt:lpstr>PowerPoint 演示文稿</vt:lpstr>
      <vt:lpstr>基于匹配的识别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Zhong Fan</cp:lastModifiedBy>
  <cp:revision>110</cp:revision>
  <dcterms:created xsi:type="dcterms:W3CDTF">2006-08-16T00:00:00Z</dcterms:created>
  <dcterms:modified xsi:type="dcterms:W3CDTF">2020-11-30T08:59:21Z</dcterms:modified>
</cp:coreProperties>
</file>